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57" r:id="rId2"/>
    <p:sldId id="358" r:id="rId3"/>
    <p:sldId id="359" r:id="rId4"/>
    <p:sldId id="360" r:id="rId5"/>
    <p:sldId id="361" r:id="rId6"/>
    <p:sldId id="362" r:id="rId7"/>
    <p:sldId id="363" r:id="rId8"/>
    <p:sldId id="365" r:id="rId9"/>
    <p:sldId id="364" r:id="rId10"/>
    <p:sldId id="366" r:id="rId11"/>
    <p:sldId id="259" r:id="rId12"/>
    <p:sldId id="266" r:id="rId13"/>
    <p:sldId id="367" r:id="rId14"/>
    <p:sldId id="368" r:id="rId15"/>
    <p:sldId id="262" r:id="rId16"/>
    <p:sldId id="369" r:id="rId17"/>
    <p:sldId id="370" r:id="rId18"/>
    <p:sldId id="371" r:id="rId19"/>
    <p:sldId id="372" r:id="rId20"/>
    <p:sldId id="263" r:id="rId21"/>
    <p:sldId id="264" r:id="rId22"/>
    <p:sldId id="265" r:id="rId23"/>
    <p:sldId id="261" r:id="rId24"/>
    <p:sldId id="26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2"/>
  </p:normalViewPr>
  <p:slideViewPr>
    <p:cSldViewPr snapToGrid="0" snapToObjects="1">
      <p:cViewPr varScale="1">
        <p:scale>
          <a:sx n="109" d="100"/>
          <a:sy n="109" d="100"/>
        </p:scale>
        <p:origin x="172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1EDA4D4-33D6-B34E-ADA0-2DD82D57D662}" type="datetimeFigureOut">
              <a:rPr lang="en-US" smtClean="0"/>
              <a:t>1/30/20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1117668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DA4D4-33D6-B34E-ADA0-2DD82D57D662}" type="datetimeFigureOut">
              <a:rPr lang="en-US" smtClean="0"/>
              <a:t>1/30/20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60200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DA4D4-33D6-B34E-ADA0-2DD82D57D662}" type="datetimeFigureOut">
              <a:rPr lang="en-US" smtClean="0"/>
              <a:t>1/30/20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92747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DA4D4-33D6-B34E-ADA0-2DD82D57D662}" type="datetimeFigureOut">
              <a:rPr lang="en-US" smtClean="0"/>
              <a:t>1/30/20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3216785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EDA4D4-33D6-B34E-ADA0-2DD82D57D662}" type="datetimeFigureOut">
              <a:rPr lang="en-US" smtClean="0"/>
              <a:t>1/30/20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1569231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EDA4D4-33D6-B34E-ADA0-2DD82D57D662}" type="datetimeFigureOut">
              <a:rPr lang="en-US" smtClean="0"/>
              <a:t>1/30/20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488141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EDA4D4-33D6-B34E-ADA0-2DD82D57D662}" type="datetimeFigureOut">
              <a:rPr lang="en-US" smtClean="0"/>
              <a:t>1/30/20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2149031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EDA4D4-33D6-B34E-ADA0-2DD82D57D662}" type="datetimeFigureOut">
              <a:rPr lang="en-US" smtClean="0"/>
              <a:t>1/30/20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2326627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DA4D4-33D6-B34E-ADA0-2DD82D57D662}" type="datetimeFigureOut">
              <a:rPr lang="en-US" smtClean="0"/>
              <a:t>1/30/20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1946139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EDA4D4-33D6-B34E-ADA0-2DD82D57D662}" type="datetimeFigureOut">
              <a:rPr lang="en-US" smtClean="0"/>
              <a:t>1/30/20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3597488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EDA4D4-33D6-B34E-ADA0-2DD82D57D662}" type="datetimeFigureOut">
              <a:rPr lang="en-US" smtClean="0"/>
              <a:t>1/30/20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EA06E-AEDF-BB4C-81CB-0A268EF3112E}" type="slidenum">
              <a:rPr lang="en-US" smtClean="0"/>
              <a:t>‹#›</a:t>
            </a:fld>
            <a:endParaRPr lang="en-US"/>
          </a:p>
        </p:txBody>
      </p:sp>
    </p:spTree>
    <p:extLst>
      <p:ext uri="{BB962C8B-B14F-4D97-AF65-F5344CB8AC3E}">
        <p14:creationId xmlns:p14="http://schemas.microsoft.com/office/powerpoint/2010/main" val="640370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DA4D4-33D6-B34E-ADA0-2DD82D57D662}" type="datetimeFigureOut">
              <a:rPr lang="en-US" smtClean="0"/>
              <a:t>1/30/20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EA06E-AEDF-BB4C-81CB-0A268EF3112E}" type="slidenum">
              <a:rPr lang="en-US" smtClean="0"/>
              <a:t>‹#›</a:t>
            </a:fld>
            <a:endParaRPr lang="en-US"/>
          </a:p>
        </p:txBody>
      </p:sp>
    </p:spTree>
    <p:extLst>
      <p:ext uri="{BB962C8B-B14F-4D97-AF65-F5344CB8AC3E}">
        <p14:creationId xmlns:p14="http://schemas.microsoft.com/office/powerpoint/2010/main" val="395303697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5 PARTS TO THE </a:t>
            </a:r>
            <a:r>
              <a:rPr lang="en-US" b="1" u="sng" dirty="0">
                <a:solidFill>
                  <a:srgbClr val="FFFF00"/>
                </a:solidFill>
              </a:rPr>
              <a:t>PERFECT </a:t>
            </a:r>
            <a:r>
              <a:rPr lang="en-US" b="1" dirty="0">
                <a:solidFill>
                  <a:srgbClr val="FFFF00"/>
                </a:solidFill>
              </a:rPr>
              <a:t>PARAGRAPH</a:t>
            </a:r>
            <a:endParaRPr lang="en-US" dirty="0"/>
          </a:p>
        </p:txBody>
      </p:sp>
      <p:sp>
        <p:nvSpPr>
          <p:cNvPr id="3" name="Content Placeholder 2"/>
          <p:cNvSpPr>
            <a:spLocks noGrp="1"/>
          </p:cNvSpPr>
          <p:nvPr>
            <p:ph idx="1"/>
          </p:nvPr>
        </p:nvSpPr>
        <p:spPr/>
        <p:txBody>
          <a:bodyPr>
            <a:normAutofit fontScale="55000" lnSpcReduction="20000"/>
          </a:bodyPr>
          <a:lstStyle/>
          <a:p>
            <a:r>
              <a:rPr lang="en-US" dirty="0"/>
              <a:t>TOPIC SENTENCE</a:t>
            </a:r>
          </a:p>
          <a:p>
            <a:r>
              <a:rPr lang="en-US" dirty="0"/>
              <a:t>EXTEND THE ARGUMENT</a:t>
            </a:r>
          </a:p>
          <a:p>
            <a:r>
              <a:rPr lang="en-US" dirty="0"/>
              <a:t>EVIDENCE </a:t>
            </a:r>
          </a:p>
          <a:p>
            <a:r>
              <a:rPr lang="en-US" dirty="0"/>
              <a:t>APPLY EVIDENCE</a:t>
            </a:r>
          </a:p>
          <a:p>
            <a:r>
              <a:rPr lang="en-US" dirty="0"/>
              <a:t>TRANSITION</a:t>
            </a:r>
          </a:p>
          <a:p>
            <a:endParaRPr lang="en-US" dirty="0"/>
          </a:p>
          <a:p>
            <a:r>
              <a:rPr lang="en-US" dirty="0"/>
              <a:t>      Digital technology is contributing to alarming rates of narcissism. Everywhere one looks today, they can most likely find people updating their statuses, shooting pictures of their gourmet dishes, and taking </a:t>
            </a:r>
            <a:r>
              <a:rPr lang="en-US" dirty="0" err="1"/>
              <a:t>selfies</a:t>
            </a:r>
            <a:r>
              <a:rPr lang="en-US" dirty="0"/>
              <a:t>. People are constantly posting on their social media platforms in order to garner attention from their so-called “friends” and “followers.”  This has gotten so out of hand, one study concludes that, “The incidence of narcissistic personality disorder is nearly three times as high for people in their 20s as for the generation that's now 65 or older” (Stein 26). In other words, there is data to prove a troubling generational shift in rates of narcissism. Not only is digital technology leading to higher rates of narcissism, but it is also hurting people’s ability to communicate with one another. </a:t>
            </a:r>
          </a:p>
        </p:txBody>
      </p:sp>
    </p:spTree>
    <p:extLst>
      <p:ext uri="{BB962C8B-B14F-4D97-AF65-F5344CB8AC3E}">
        <p14:creationId xmlns:p14="http://schemas.microsoft.com/office/powerpoint/2010/main" val="3422647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oven.jpg"/>
          <p:cNvPicPr>
            <a:picLocks noChangeAspect="1"/>
          </p:cNvPicPr>
          <p:nvPr/>
        </p:nvPicPr>
        <p:blipFill>
          <a:blip r:embed="rId2"/>
          <a:stretch>
            <a:fillRect/>
          </a:stretch>
        </p:blipFill>
        <p:spPr>
          <a:xfrm>
            <a:off x="15488" y="1239164"/>
            <a:ext cx="9144000" cy="3485150"/>
          </a:xfrm>
          <a:prstGeom prst="rect">
            <a:avLst/>
          </a:prstGeom>
        </p:spPr>
      </p:pic>
      <p:sp>
        <p:nvSpPr>
          <p:cNvPr id="2" name="Title 1"/>
          <p:cNvSpPr>
            <a:spLocks noGrp="1"/>
          </p:cNvSpPr>
          <p:nvPr>
            <p:ph type="title"/>
          </p:nvPr>
        </p:nvSpPr>
        <p:spPr/>
        <p:txBody>
          <a:bodyPr/>
          <a:lstStyle/>
          <a:p>
            <a:r>
              <a:rPr lang="en-US" b="1" dirty="0">
                <a:solidFill>
                  <a:srgbClr val="FFFF00"/>
                </a:solidFill>
              </a:rPr>
              <a:t>TRANSITIONS: PARAGRAPH LEVEL</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287246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solidFill>
                  <a:srgbClr val="FFFF00"/>
                </a:solidFill>
              </a:rPr>
              <a:t>TRANSITIONAL DEVICES</a:t>
            </a:r>
          </a:p>
        </p:txBody>
      </p:sp>
      <p:sp>
        <p:nvSpPr>
          <p:cNvPr id="6" name="Content Placeholder 5"/>
          <p:cNvSpPr>
            <a:spLocks noGrp="1"/>
          </p:cNvSpPr>
          <p:nvPr>
            <p:ph idx="1"/>
          </p:nvPr>
        </p:nvSpPr>
        <p:spPr/>
        <p:txBody>
          <a:bodyPr>
            <a:normAutofit lnSpcReduction="10000"/>
          </a:bodyPr>
          <a:lstStyle/>
          <a:p>
            <a:r>
              <a:rPr lang="en-US" dirty="0"/>
              <a:t>Nonetheless,</a:t>
            </a:r>
          </a:p>
          <a:p>
            <a:r>
              <a:rPr lang="en-US" dirty="0"/>
              <a:t>However,</a:t>
            </a:r>
          </a:p>
          <a:p>
            <a:r>
              <a:rPr lang="en-US" dirty="0"/>
              <a:t>Therefore,</a:t>
            </a:r>
          </a:p>
          <a:p>
            <a:r>
              <a:rPr lang="en-US" dirty="0"/>
              <a:t>For example,</a:t>
            </a:r>
          </a:p>
          <a:p>
            <a:r>
              <a:rPr lang="en-US" dirty="0"/>
              <a:t>Additionally,</a:t>
            </a:r>
          </a:p>
          <a:p>
            <a:r>
              <a:rPr lang="en-US" dirty="0"/>
              <a:t>Consequently, </a:t>
            </a:r>
          </a:p>
          <a:p>
            <a:r>
              <a:rPr lang="en-US" dirty="0"/>
              <a:t>In other words, </a:t>
            </a:r>
          </a:p>
          <a:p>
            <a:r>
              <a:rPr lang="en-US" dirty="0"/>
              <a:t>To this end, </a:t>
            </a:r>
          </a:p>
        </p:txBody>
      </p:sp>
    </p:spTree>
    <p:extLst>
      <p:ext uri="{BB962C8B-B14F-4D97-AF65-F5344CB8AC3E}">
        <p14:creationId xmlns:p14="http://schemas.microsoft.com/office/powerpoint/2010/main" val="3471258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TITLES OF SOURCES</a:t>
            </a:r>
          </a:p>
        </p:txBody>
      </p:sp>
      <p:sp>
        <p:nvSpPr>
          <p:cNvPr id="3" name="Content Placeholder 2"/>
          <p:cNvSpPr>
            <a:spLocks noGrp="1"/>
          </p:cNvSpPr>
          <p:nvPr>
            <p:ph idx="1"/>
          </p:nvPr>
        </p:nvSpPr>
        <p:spPr/>
        <p:txBody>
          <a:bodyPr/>
          <a:lstStyle/>
          <a:p>
            <a:r>
              <a:rPr lang="en-US" dirty="0"/>
              <a:t>How do I know what titles go in italics and what titles go in quotation marks?</a:t>
            </a:r>
          </a:p>
          <a:p>
            <a:endParaRPr lang="en-US" dirty="0"/>
          </a:p>
          <a:p>
            <a:pPr marL="0" indent="0">
              <a:buNone/>
            </a:pPr>
            <a:r>
              <a:rPr lang="en-US" dirty="0"/>
              <a:t> </a:t>
            </a:r>
          </a:p>
        </p:txBody>
      </p:sp>
      <p:pic>
        <p:nvPicPr>
          <p:cNvPr id="4" name="Picture 3" descr="Screen Shot 2019-09-12 at 10.27.19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0" y="3145865"/>
            <a:ext cx="7855324" cy="2463800"/>
          </a:xfrm>
          <a:prstGeom prst="rect">
            <a:avLst/>
          </a:prstGeom>
        </p:spPr>
      </p:pic>
    </p:spTree>
    <p:extLst>
      <p:ext uri="{BB962C8B-B14F-4D97-AF65-F5344CB8AC3E}">
        <p14:creationId xmlns:p14="http://schemas.microsoft.com/office/powerpoint/2010/main" val="2304534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FF00"/>
                </a:solidFill>
              </a:rPr>
              <a:t>COMPLETE WORKS GET ITALICIZED</a:t>
            </a:r>
          </a:p>
        </p:txBody>
      </p:sp>
      <p:sp>
        <p:nvSpPr>
          <p:cNvPr id="3" name="Content Placeholder 2"/>
          <p:cNvSpPr>
            <a:spLocks noGrp="1"/>
          </p:cNvSpPr>
          <p:nvPr>
            <p:ph idx="1"/>
          </p:nvPr>
        </p:nvSpPr>
        <p:spPr/>
        <p:txBody>
          <a:bodyPr>
            <a:normAutofit fontScale="62500" lnSpcReduction="20000"/>
          </a:bodyPr>
          <a:lstStyle/>
          <a:p>
            <a:r>
              <a:rPr lang="en-US" dirty="0"/>
              <a:t>The titles of the following types of material should be italicized when you refer to them in the text of your paper or in your bibliography:</a:t>
            </a:r>
          </a:p>
          <a:p>
            <a:r>
              <a:rPr lang="en-US" dirty="0"/>
              <a:t>books</a:t>
            </a:r>
          </a:p>
          <a:p>
            <a:r>
              <a:rPr lang="en-US" dirty="0"/>
              <a:t>plays</a:t>
            </a:r>
          </a:p>
          <a:p>
            <a:r>
              <a:rPr lang="en-US" dirty="0"/>
              <a:t>long poems published as books</a:t>
            </a:r>
          </a:p>
          <a:p>
            <a:r>
              <a:rPr lang="en-US" dirty="0"/>
              <a:t>pamphlets</a:t>
            </a:r>
          </a:p>
          <a:p>
            <a:r>
              <a:rPr lang="en-US" dirty="0"/>
              <a:t>periodicals (newspapers, magazines, and journals)</a:t>
            </a:r>
          </a:p>
          <a:p>
            <a:r>
              <a:rPr lang="en-US" dirty="0"/>
              <a:t>films (including documentaries i.e. </a:t>
            </a:r>
            <a:r>
              <a:rPr lang="en-US" i="1" dirty="0"/>
              <a:t>Frontline: Digital Nation</a:t>
            </a:r>
            <a:r>
              <a:rPr lang="en-US" dirty="0"/>
              <a:t>)</a:t>
            </a:r>
          </a:p>
          <a:p>
            <a:r>
              <a:rPr lang="en-US" dirty="0"/>
              <a:t>radio and television programs</a:t>
            </a:r>
          </a:p>
          <a:p>
            <a:r>
              <a:rPr lang="en-US" dirty="0"/>
              <a:t>CDs, tapes, or record albums</a:t>
            </a:r>
          </a:p>
          <a:p>
            <a:r>
              <a:rPr lang="en-US" dirty="0"/>
              <a:t>ballets</a:t>
            </a:r>
          </a:p>
          <a:p>
            <a:r>
              <a:rPr lang="en-US" dirty="0"/>
              <a:t>operas or other long musical compositions</a:t>
            </a:r>
          </a:p>
          <a:p>
            <a:r>
              <a:rPr lang="en-US" dirty="0"/>
              <a:t>paintings and sculptures</a:t>
            </a:r>
          </a:p>
          <a:p>
            <a:r>
              <a:rPr lang="en-US" dirty="0"/>
              <a:t>ships, aircrafts, and spacecraft</a:t>
            </a:r>
          </a:p>
          <a:p>
            <a:endParaRPr lang="en-US" dirty="0"/>
          </a:p>
        </p:txBody>
      </p:sp>
    </p:spTree>
    <p:extLst>
      <p:ext uri="{BB962C8B-B14F-4D97-AF65-F5344CB8AC3E}">
        <p14:creationId xmlns:p14="http://schemas.microsoft.com/office/powerpoint/2010/main" val="2828043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SHORTER WORKS GET QUOTATION MARKS</a:t>
            </a:r>
          </a:p>
        </p:txBody>
      </p:sp>
      <p:sp>
        <p:nvSpPr>
          <p:cNvPr id="3" name="Content Placeholder 2"/>
          <p:cNvSpPr>
            <a:spLocks noGrp="1"/>
          </p:cNvSpPr>
          <p:nvPr>
            <p:ph idx="1"/>
          </p:nvPr>
        </p:nvSpPr>
        <p:spPr/>
        <p:txBody>
          <a:bodyPr>
            <a:normAutofit fontScale="92500" lnSpcReduction="10000"/>
          </a:bodyPr>
          <a:lstStyle/>
          <a:p>
            <a:r>
              <a:rPr lang="en-US" dirty="0"/>
              <a:t>articles</a:t>
            </a:r>
          </a:p>
          <a:p>
            <a:r>
              <a:rPr lang="en-US" dirty="0"/>
              <a:t>essays within a larger collection</a:t>
            </a:r>
          </a:p>
          <a:p>
            <a:r>
              <a:rPr lang="en-US" dirty="0"/>
              <a:t>short stories</a:t>
            </a:r>
          </a:p>
          <a:p>
            <a:r>
              <a:rPr lang="en-US" dirty="0"/>
              <a:t>short poems included in a larger collection</a:t>
            </a:r>
          </a:p>
          <a:p>
            <a:r>
              <a:rPr lang="en-US" dirty="0"/>
              <a:t>chapters of books</a:t>
            </a:r>
          </a:p>
          <a:p>
            <a:r>
              <a:rPr lang="en-US" dirty="0"/>
              <a:t>individual episodes of TV and radio programs</a:t>
            </a:r>
          </a:p>
          <a:p>
            <a:r>
              <a:rPr lang="en-US" dirty="0"/>
              <a:t>songs and similar short musical compositions</a:t>
            </a:r>
          </a:p>
          <a:p>
            <a:r>
              <a:rPr lang="en-US" dirty="0"/>
              <a:t>unpublished works such as lectures, conference presentations, manuscripts and dissertations</a:t>
            </a:r>
          </a:p>
        </p:txBody>
      </p:sp>
    </p:spTree>
    <p:extLst>
      <p:ext uri="{BB962C8B-B14F-4D97-AF65-F5344CB8AC3E}">
        <p14:creationId xmlns:p14="http://schemas.microsoft.com/office/powerpoint/2010/main" val="4169167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USING EVIDENCE IN ACADEMIC WRITING</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Let’s pretend that you’re making an argument about how social media makes people more antisocial, and you’ve found the perfect quote from our one of our readings or documentaries to support this argument;</a:t>
            </a:r>
          </a:p>
          <a:p>
            <a:pPr marL="0" indent="0">
              <a:buNone/>
            </a:pPr>
            <a:endParaRPr lang="en-US" dirty="0"/>
          </a:p>
          <a:p>
            <a:pPr marL="0" indent="0">
              <a:buNone/>
            </a:pPr>
            <a:r>
              <a:rPr lang="en-US" b="1" dirty="0">
                <a:solidFill>
                  <a:srgbClr val="FFFF00"/>
                </a:solidFill>
              </a:rPr>
              <a:t>Source: </a:t>
            </a:r>
            <a:r>
              <a:rPr lang="en-US" dirty="0"/>
              <a:t>Dr. Larry Smith is a clinical psychologist at the University of Nevada</a:t>
            </a:r>
          </a:p>
          <a:p>
            <a:pPr marL="0" indent="0">
              <a:buNone/>
            </a:pPr>
            <a:endParaRPr lang="en-US" b="1" dirty="0"/>
          </a:p>
          <a:p>
            <a:pPr marL="0" indent="0">
              <a:buNone/>
            </a:pPr>
            <a:r>
              <a:rPr lang="en-US" b="1" dirty="0">
                <a:solidFill>
                  <a:srgbClr val="FFFF00"/>
                </a:solidFill>
              </a:rPr>
              <a:t>Quote: </a:t>
            </a:r>
            <a:r>
              <a:rPr lang="en-US" dirty="0"/>
              <a:t>“Our studies show that people on their phones all the time do a lot less communicating face to face.”  </a:t>
            </a:r>
          </a:p>
          <a:p>
            <a:pPr marL="0" indent="0">
              <a:buNone/>
            </a:pPr>
            <a:endParaRPr lang="en-US" b="1" dirty="0"/>
          </a:p>
          <a:p>
            <a:pPr marL="0" indent="0">
              <a:buNone/>
            </a:pPr>
            <a:r>
              <a:rPr lang="en-US" b="1" dirty="0">
                <a:solidFill>
                  <a:srgbClr val="FFFF00"/>
                </a:solidFill>
              </a:rPr>
              <a:t>Citation Info: </a:t>
            </a:r>
            <a:r>
              <a:rPr lang="en-US" dirty="0"/>
              <a:t>Page 5 of an article by Henry Pearsall titled “Technology and the Brain” </a:t>
            </a:r>
          </a:p>
        </p:txBody>
      </p:sp>
    </p:spTree>
    <p:extLst>
      <p:ext uri="{BB962C8B-B14F-4D97-AF65-F5344CB8AC3E}">
        <p14:creationId xmlns:p14="http://schemas.microsoft.com/office/powerpoint/2010/main" val="3847447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solidFill>
                  <a:srgbClr val="FFFF00"/>
                </a:solidFill>
              </a:rPr>
              <a:t>RULE #1: DROP QUOTES ARE NO NO!</a:t>
            </a:r>
            <a:br>
              <a:rPr lang="en-US" sz="3600" b="1" dirty="0">
                <a:solidFill>
                  <a:srgbClr val="FFFF00"/>
                </a:solidFill>
              </a:rPr>
            </a:br>
            <a:r>
              <a:rPr lang="en-US" sz="2000" b="1" dirty="0">
                <a:solidFill>
                  <a:srgbClr val="FFFF00"/>
                </a:solidFill>
              </a:rPr>
              <a:t> YOU MUST HAVE YOUR OWN IN THE SAME SENTENCE IN WHICH YOU INTRODUCE THE QUOTE</a:t>
            </a:r>
          </a:p>
        </p:txBody>
      </p:sp>
      <p:sp>
        <p:nvSpPr>
          <p:cNvPr id="3" name="Content Placeholder 2"/>
          <p:cNvSpPr>
            <a:spLocks noGrp="1"/>
          </p:cNvSpPr>
          <p:nvPr>
            <p:ph idx="1"/>
          </p:nvPr>
        </p:nvSpPr>
        <p:spPr/>
        <p:txBody>
          <a:bodyPr>
            <a:normAutofit lnSpcReduction="10000"/>
          </a:bodyPr>
          <a:lstStyle/>
          <a:p>
            <a:pPr marL="0" indent="0">
              <a:buNone/>
            </a:pPr>
            <a:r>
              <a:rPr lang="en-US" dirty="0"/>
              <a:t>NEVER use a drop quote. A drop quote is when you just drop a quote into the text without properly setting it up (see example below).</a:t>
            </a:r>
          </a:p>
          <a:p>
            <a:pPr marL="0" indent="0">
              <a:buNone/>
            </a:pPr>
            <a:endParaRPr lang="en-US" dirty="0"/>
          </a:p>
          <a:p>
            <a:pPr marL="0" indent="0">
              <a:buNone/>
            </a:pPr>
            <a:r>
              <a:rPr lang="en-US" b="1" dirty="0">
                <a:solidFill>
                  <a:srgbClr val="FFFF00"/>
                </a:solidFill>
              </a:rPr>
              <a:t>Example: </a:t>
            </a:r>
            <a:r>
              <a:rPr lang="en-US" i="1" dirty="0"/>
              <a:t>There is a lot of evidence to prove that technology is making younger people more antisocial. “Our studies show that people on their phones all the time do a lot less communicating face to face.” </a:t>
            </a:r>
            <a:endParaRPr lang="en-US" dirty="0"/>
          </a:p>
        </p:txBody>
      </p:sp>
    </p:spTree>
    <p:extLst>
      <p:ext uri="{BB962C8B-B14F-4D97-AF65-F5344CB8AC3E}">
        <p14:creationId xmlns:p14="http://schemas.microsoft.com/office/powerpoint/2010/main" val="654723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RULE #2: TRY INTRODUCING THE SOURCE OF THE QUOTE</a:t>
            </a:r>
            <a:endParaRPr lang="en-US" dirty="0">
              <a:solidFill>
                <a:srgbClr val="FFFF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a:t>When setting up a quotation, give the author’s name and give them authority by mentioning his or her credentials. Also, be sure to put the author and page # from where you got the source in parentheses at the end of the quote</a:t>
            </a:r>
          </a:p>
          <a:p>
            <a:pPr marL="0" indent="0">
              <a:buNone/>
            </a:pPr>
            <a:endParaRPr lang="en-US" dirty="0"/>
          </a:p>
          <a:p>
            <a:pPr marL="0" indent="0">
              <a:buNone/>
            </a:pPr>
            <a:r>
              <a:rPr lang="en-US" b="1" dirty="0">
                <a:solidFill>
                  <a:srgbClr val="FFFF00"/>
                </a:solidFill>
              </a:rPr>
              <a:t>Example: </a:t>
            </a:r>
            <a:r>
              <a:rPr lang="en-US" i="1" dirty="0"/>
              <a:t>In “Technology and the Brain,” Dr. Larry Smith, a clinical psychologist at the University of Nevada, explains, “Our studies show that people on their phones all the time do a lot less communicating face to face” (Pearsall, 5).</a:t>
            </a:r>
          </a:p>
          <a:p>
            <a:endParaRPr lang="en-US" dirty="0"/>
          </a:p>
        </p:txBody>
      </p:sp>
    </p:spTree>
    <p:extLst>
      <p:ext uri="{BB962C8B-B14F-4D97-AF65-F5344CB8AC3E}">
        <p14:creationId xmlns:p14="http://schemas.microsoft.com/office/powerpoint/2010/main" val="1622550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RULE #3: TRY EMBEDDING THE QUOTE INTO YOUR OWN SENTENCE</a:t>
            </a:r>
          </a:p>
        </p:txBody>
      </p:sp>
      <p:sp>
        <p:nvSpPr>
          <p:cNvPr id="3" name="Content Placeholder 2"/>
          <p:cNvSpPr>
            <a:spLocks noGrp="1"/>
          </p:cNvSpPr>
          <p:nvPr>
            <p:ph idx="1"/>
          </p:nvPr>
        </p:nvSpPr>
        <p:spPr/>
        <p:txBody>
          <a:bodyPr>
            <a:normAutofit fontScale="85000" lnSpcReduction="20000"/>
          </a:bodyPr>
          <a:lstStyle/>
          <a:p>
            <a:r>
              <a:rPr lang="en-US" dirty="0"/>
              <a:t>You don’t necessarily have to mention the author and give them authority every time you quote them. In fact, if you quote them more than once, there is no reason to reintroduce them to your reader, as this would be redundant. Instead, try embedding the quote into your own sentence. You can remove words at the beginning, in the middle, or at the end of a sentence and replace them with ellipses.</a:t>
            </a:r>
          </a:p>
          <a:p>
            <a:endParaRPr lang="en-US" dirty="0"/>
          </a:p>
          <a:p>
            <a:r>
              <a:rPr lang="en-US" b="1" dirty="0"/>
              <a:t>Example: </a:t>
            </a:r>
            <a:r>
              <a:rPr lang="en-US" i="1" dirty="0"/>
              <a:t>In fact, there have been a number of studies indicating “. . . that people on their phones all the time do a lot less communicating face to face” (Pearsall, 5).</a:t>
            </a:r>
            <a:endParaRPr lang="en-US" dirty="0"/>
          </a:p>
        </p:txBody>
      </p:sp>
    </p:spTree>
    <p:extLst>
      <p:ext uri="{BB962C8B-B14F-4D97-AF65-F5344CB8AC3E}">
        <p14:creationId xmlns:p14="http://schemas.microsoft.com/office/powerpoint/2010/main" val="4286131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FFFF00"/>
                </a:solidFill>
              </a:rPr>
              <a:t>QUOTATIONS REMINDERS</a:t>
            </a:r>
            <a:endParaRPr lang="en-US" b="1" dirty="0">
              <a:solidFill>
                <a:srgbClr val="FFFF00"/>
              </a:solidFill>
            </a:endParaRPr>
          </a:p>
        </p:txBody>
      </p:sp>
      <p:sp>
        <p:nvSpPr>
          <p:cNvPr id="3" name="Content Placeholder 2"/>
          <p:cNvSpPr>
            <a:spLocks noGrp="1"/>
          </p:cNvSpPr>
          <p:nvPr>
            <p:ph idx="1"/>
          </p:nvPr>
        </p:nvSpPr>
        <p:spPr/>
        <p:txBody>
          <a:bodyPr>
            <a:normAutofit fontScale="85000" lnSpcReduction="20000"/>
          </a:bodyPr>
          <a:lstStyle/>
          <a:p>
            <a:r>
              <a:rPr lang="en-US" dirty="0"/>
              <a:t>Approximately 5 quotations in a 750 words paper</a:t>
            </a:r>
          </a:p>
          <a:p>
            <a:r>
              <a:rPr lang="en-US" dirty="0"/>
              <a:t>Quotations should NEVER run more than four lines of text</a:t>
            </a:r>
          </a:p>
          <a:p>
            <a:r>
              <a:rPr lang="en-US" dirty="0"/>
              <a:t>NEVER use a drop quote. Quotes must always be introduced or embedded into your own sentence </a:t>
            </a:r>
          </a:p>
          <a:p>
            <a:r>
              <a:rPr lang="en-US" dirty="0"/>
              <a:t>Quotes should often be introduced by lending authority to the source (explaining their credentials).</a:t>
            </a:r>
          </a:p>
          <a:p>
            <a:r>
              <a:rPr lang="en-US" dirty="0"/>
              <a:t>Quotes should  have a parenthetical citation at the end.</a:t>
            </a:r>
          </a:p>
          <a:p>
            <a:r>
              <a:rPr lang="en-US" dirty="0"/>
              <a:t>NEVER begin nor end a body paragraph with a quote. Also, do not quote in the second sentence of a paragraph. Instead, quote in the forth or fifth sentence.</a:t>
            </a:r>
          </a:p>
        </p:txBody>
      </p:sp>
    </p:spTree>
    <p:extLst>
      <p:ext uri="{BB962C8B-B14F-4D97-AF65-F5344CB8AC3E}">
        <p14:creationId xmlns:p14="http://schemas.microsoft.com/office/powerpoint/2010/main" val="1055635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5 PARTS TO THE </a:t>
            </a:r>
            <a:r>
              <a:rPr lang="en-US" b="1" u="sng" dirty="0">
                <a:solidFill>
                  <a:srgbClr val="FFFF00"/>
                </a:solidFill>
              </a:rPr>
              <a:t>PERFECT </a:t>
            </a:r>
            <a:r>
              <a:rPr lang="en-US" b="1" dirty="0">
                <a:solidFill>
                  <a:srgbClr val="FFFF00"/>
                </a:solidFill>
              </a:rPr>
              <a:t>PARAGRAPH</a:t>
            </a:r>
          </a:p>
        </p:txBody>
      </p:sp>
      <p:sp>
        <p:nvSpPr>
          <p:cNvPr id="3" name="Content Placeholder 2"/>
          <p:cNvSpPr>
            <a:spLocks noGrp="1"/>
          </p:cNvSpPr>
          <p:nvPr>
            <p:ph idx="1"/>
          </p:nvPr>
        </p:nvSpPr>
        <p:spPr/>
        <p:txBody>
          <a:bodyPr>
            <a:normAutofit fontScale="55000" lnSpcReduction="20000"/>
          </a:bodyPr>
          <a:lstStyle/>
          <a:p>
            <a:endParaRPr lang="en-US" b="1" dirty="0">
              <a:solidFill>
                <a:srgbClr val="FFFF00"/>
              </a:solidFill>
            </a:endParaRPr>
          </a:p>
          <a:p>
            <a:r>
              <a:rPr lang="en-US" b="1" dirty="0">
                <a:solidFill>
                  <a:srgbClr val="FFFF00"/>
                </a:solidFill>
              </a:rPr>
              <a:t>TOPIC SENTENCE (1 sentence): </a:t>
            </a:r>
            <a:r>
              <a:rPr lang="en-US" dirty="0"/>
              <a:t>Make an argument, claim, state a position, problem, objective/solution.</a:t>
            </a:r>
          </a:p>
          <a:p>
            <a:endParaRPr lang="en-US" dirty="0"/>
          </a:p>
          <a:p>
            <a:r>
              <a:rPr lang="en-US" b="1" dirty="0">
                <a:solidFill>
                  <a:srgbClr val="FFFF00"/>
                </a:solidFill>
              </a:rPr>
              <a:t>EXTEND THE ARGUMENT (1-2 sentences): </a:t>
            </a:r>
            <a:r>
              <a:rPr lang="en-US" dirty="0"/>
              <a:t>Elaborate on the argument, claim, position, problem, objective, or solution you mentioned in the topic sentence.</a:t>
            </a:r>
          </a:p>
          <a:p>
            <a:endParaRPr lang="en-US" dirty="0"/>
          </a:p>
          <a:p>
            <a:r>
              <a:rPr lang="en-US" b="1" dirty="0">
                <a:solidFill>
                  <a:srgbClr val="FFFF00"/>
                </a:solidFill>
              </a:rPr>
              <a:t>EVIDENCE (3 lines of text or less): </a:t>
            </a:r>
            <a:r>
              <a:rPr lang="en-US" dirty="0"/>
              <a:t>Provide evidence that corroborates your argument, claim, position, problem, objective, or solution.</a:t>
            </a:r>
          </a:p>
          <a:p>
            <a:endParaRPr lang="en-US" dirty="0"/>
          </a:p>
          <a:p>
            <a:r>
              <a:rPr lang="en-US" b="1" dirty="0">
                <a:solidFill>
                  <a:srgbClr val="FFFF00"/>
                </a:solidFill>
              </a:rPr>
              <a:t>APPLY EVIDENCE (1-2 sentences): </a:t>
            </a:r>
            <a:r>
              <a:rPr lang="en-US" dirty="0"/>
              <a:t>Summarize or further explain your evidence.</a:t>
            </a:r>
          </a:p>
          <a:p>
            <a:endParaRPr lang="en-US" dirty="0"/>
          </a:p>
          <a:p>
            <a:r>
              <a:rPr lang="en-US" b="1" dirty="0">
                <a:solidFill>
                  <a:srgbClr val="FFFF00"/>
                </a:solidFill>
              </a:rPr>
              <a:t>TRANSITION (1-2 sentences): </a:t>
            </a:r>
            <a:r>
              <a:rPr lang="en-US" dirty="0"/>
              <a:t>Wrap up your argument, claim, position, problem, objective, or solution and transition into the next topic sentence (your next argument).</a:t>
            </a:r>
          </a:p>
        </p:txBody>
      </p:sp>
    </p:spTree>
    <p:extLst>
      <p:ext uri="{BB962C8B-B14F-4D97-AF65-F5344CB8AC3E}">
        <p14:creationId xmlns:p14="http://schemas.microsoft.com/office/powerpoint/2010/main" val="1140452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solidFill>
                  <a:srgbClr val="FFFF00"/>
                </a:solidFill>
              </a:rPr>
              <a:t>RULE #1: DROP QUOTES ARE NO NO!</a:t>
            </a:r>
            <a:br>
              <a:rPr lang="en-US" sz="3600" b="1" dirty="0">
                <a:solidFill>
                  <a:srgbClr val="FFFF00"/>
                </a:solidFill>
              </a:rPr>
            </a:br>
            <a:r>
              <a:rPr lang="en-US" sz="2000" b="1" dirty="0">
                <a:solidFill>
                  <a:srgbClr val="FFFF00"/>
                </a:solidFill>
              </a:rPr>
              <a:t> YOU MUST HAVE YOUR OWN IN THE SAME SENTENCE IN WHICH YOU INTRODUCE THE QUOTE</a:t>
            </a:r>
          </a:p>
        </p:txBody>
      </p:sp>
      <p:sp>
        <p:nvSpPr>
          <p:cNvPr id="3" name="Content Placeholder 2"/>
          <p:cNvSpPr>
            <a:spLocks noGrp="1"/>
          </p:cNvSpPr>
          <p:nvPr>
            <p:ph idx="1"/>
          </p:nvPr>
        </p:nvSpPr>
        <p:spPr/>
        <p:txBody>
          <a:bodyPr>
            <a:normAutofit lnSpcReduction="10000"/>
          </a:bodyPr>
          <a:lstStyle/>
          <a:p>
            <a:pPr marL="0" indent="0">
              <a:buNone/>
            </a:pPr>
            <a:r>
              <a:rPr lang="en-US" dirty="0"/>
              <a:t>NEVER use a drop quote. A drop quote is when you just drop a quote into the text without properly setting it up (see example below).</a:t>
            </a:r>
          </a:p>
          <a:p>
            <a:pPr marL="0" indent="0">
              <a:buNone/>
            </a:pPr>
            <a:endParaRPr lang="en-US" dirty="0"/>
          </a:p>
          <a:p>
            <a:pPr marL="0" indent="0">
              <a:buNone/>
            </a:pPr>
            <a:r>
              <a:rPr lang="en-US" b="1" dirty="0">
                <a:solidFill>
                  <a:srgbClr val="FFFF00"/>
                </a:solidFill>
              </a:rPr>
              <a:t>Example: </a:t>
            </a:r>
            <a:r>
              <a:rPr lang="en-US" i="1" dirty="0"/>
              <a:t>There is a lot of evidence to prove that technology is making younger people more antisocial. “Our studies show that people on their phones all the time do a lot less communicating face to face.” </a:t>
            </a:r>
            <a:endParaRPr lang="en-US" dirty="0"/>
          </a:p>
        </p:txBody>
      </p:sp>
    </p:spTree>
    <p:extLst>
      <p:ext uri="{BB962C8B-B14F-4D97-AF65-F5344CB8AC3E}">
        <p14:creationId xmlns:p14="http://schemas.microsoft.com/office/powerpoint/2010/main" val="1266519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RULE #2: TRY INTRODUCING THE SOURCE OF THE QUOTE</a:t>
            </a:r>
            <a:endParaRPr lang="en-US" dirty="0">
              <a:solidFill>
                <a:srgbClr val="FFFF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a:t>When setting up a quotation, give the author’s name and give them authority by mentioning his or her credentials. Also, be sure to put the author and page # from where you got the source in parentheses at the end of the quote</a:t>
            </a:r>
          </a:p>
          <a:p>
            <a:pPr marL="0" indent="0">
              <a:buNone/>
            </a:pPr>
            <a:endParaRPr lang="en-US" dirty="0"/>
          </a:p>
          <a:p>
            <a:pPr marL="0" indent="0">
              <a:buNone/>
            </a:pPr>
            <a:r>
              <a:rPr lang="en-US" b="1" dirty="0">
                <a:solidFill>
                  <a:srgbClr val="FFFF00"/>
                </a:solidFill>
              </a:rPr>
              <a:t>Example: </a:t>
            </a:r>
            <a:r>
              <a:rPr lang="en-US" i="1" dirty="0"/>
              <a:t>In “Technology and the Brain,” Dr. Larry Smith, a clinical psychologist at the University of Nevada, explains, “Our studies show that people on their phones all the time do a lot less communicating face to face” (Pearsall, 5).</a:t>
            </a:r>
          </a:p>
          <a:p>
            <a:endParaRPr lang="en-US" dirty="0"/>
          </a:p>
        </p:txBody>
      </p:sp>
    </p:spTree>
    <p:extLst>
      <p:ext uri="{BB962C8B-B14F-4D97-AF65-F5344CB8AC3E}">
        <p14:creationId xmlns:p14="http://schemas.microsoft.com/office/powerpoint/2010/main" val="1619697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RULE #3: TRY EMBEDDING THE QUOTE INTO YOUR OWN SENTENCE</a:t>
            </a:r>
          </a:p>
        </p:txBody>
      </p:sp>
      <p:sp>
        <p:nvSpPr>
          <p:cNvPr id="3" name="Content Placeholder 2"/>
          <p:cNvSpPr>
            <a:spLocks noGrp="1"/>
          </p:cNvSpPr>
          <p:nvPr>
            <p:ph idx="1"/>
          </p:nvPr>
        </p:nvSpPr>
        <p:spPr/>
        <p:txBody>
          <a:bodyPr>
            <a:normAutofit fontScale="85000" lnSpcReduction="20000"/>
          </a:bodyPr>
          <a:lstStyle/>
          <a:p>
            <a:r>
              <a:rPr lang="en-US" dirty="0"/>
              <a:t>You don’t necessarily have to mention the author and give them authority every time you quote them. In fact, if you quote them more than once, there is no reason to reintroduce them to your reader, as this would be redundant. Instead, try embedding the quote into your own sentence. You can remove words at the beginning, in the middle, or at the end of a sentence and replace them with ellipses.</a:t>
            </a:r>
          </a:p>
          <a:p>
            <a:endParaRPr lang="en-US" dirty="0"/>
          </a:p>
          <a:p>
            <a:r>
              <a:rPr lang="en-US" b="1" dirty="0"/>
              <a:t>Example: </a:t>
            </a:r>
            <a:r>
              <a:rPr lang="en-US" i="1" dirty="0"/>
              <a:t>In fact, there have been a number of studies indicating “. . . that people on their phones all the time do a lot less communicating face to face” (Pearsall, 5).</a:t>
            </a:r>
            <a:endParaRPr lang="en-US" dirty="0"/>
          </a:p>
        </p:txBody>
      </p:sp>
    </p:spTree>
    <p:extLst>
      <p:ext uri="{BB962C8B-B14F-4D97-AF65-F5344CB8AC3E}">
        <p14:creationId xmlns:p14="http://schemas.microsoft.com/office/powerpoint/2010/main" val="3273171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LEARN TO SPLIT THE QUOTATION IN THE MIDDLE</a:t>
            </a:r>
          </a:p>
        </p:txBody>
      </p:sp>
      <p:sp>
        <p:nvSpPr>
          <p:cNvPr id="3" name="Content Placeholder 2"/>
          <p:cNvSpPr>
            <a:spLocks noGrp="1"/>
          </p:cNvSpPr>
          <p:nvPr>
            <p:ph idx="1"/>
          </p:nvPr>
        </p:nvSpPr>
        <p:spPr/>
        <p:txBody>
          <a:bodyPr>
            <a:normAutofit fontScale="85000" lnSpcReduction="20000"/>
          </a:bodyPr>
          <a:lstStyle/>
          <a:p>
            <a:r>
              <a:rPr lang="en-US" dirty="0"/>
              <a:t>Michelle </a:t>
            </a:r>
            <a:r>
              <a:rPr lang="en-US" dirty="0" err="1"/>
              <a:t>Saffla</a:t>
            </a:r>
            <a:r>
              <a:rPr lang="en-US" dirty="0"/>
              <a:t>, a former administrator at the Environmental Protection Agency, explains: “The problem with multinational corporation’s practice of outsourcing is that they often exploit foreign workers while delivering a blowing crush to American jobs” (189).</a:t>
            </a:r>
          </a:p>
          <a:p>
            <a:endParaRPr lang="en-US" dirty="0"/>
          </a:p>
          <a:p>
            <a:r>
              <a:rPr lang="en-US" dirty="0"/>
              <a:t>“The problem with multinational corporation’s practice of outsourcing,” explains Michelle </a:t>
            </a:r>
            <a:r>
              <a:rPr lang="en-US" dirty="0" err="1"/>
              <a:t>Saffa</a:t>
            </a:r>
            <a:r>
              <a:rPr lang="en-US" dirty="0"/>
              <a:t>, a former administrator at the Environmental Protection Agency, “is that they often exploit foreign workers while delivering a blowing crush to American jobs” (189).</a:t>
            </a:r>
          </a:p>
          <a:p>
            <a:endParaRPr lang="en-US" dirty="0"/>
          </a:p>
          <a:p>
            <a:endParaRPr lang="en-US" dirty="0"/>
          </a:p>
        </p:txBody>
      </p:sp>
    </p:spTree>
    <p:extLst>
      <p:ext uri="{BB962C8B-B14F-4D97-AF65-F5344CB8AC3E}">
        <p14:creationId xmlns:p14="http://schemas.microsoft.com/office/powerpoint/2010/main" val="2252286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FFFF00"/>
                </a:solidFill>
              </a:rPr>
              <a:t>QUOTATIONS REMINDERS</a:t>
            </a:r>
            <a:endParaRPr lang="en-US" b="1" dirty="0">
              <a:solidFill>
                <a:srgbClr val="FFFF00"/>
              </a:solidFill>
            </a:endParaRPr>
          </a:p>
        </p:txBody>
      </p:sp>
      <p:sp>
        <p:nvSpPr>
          <p:cNvPr id="3" name="Content Placeholder 2"/>
          <p:cNvSpPr>
            <a:spLocks noGrp="1"/>
          </p:cNvSpPr>
          <p:nvPr>
            <p:ph idx="1"/>
          </p:nvPr>
        </p:nvSpPr>
        <p:spPr/>
        <p:txBody>
          <a:bodyPr>
            <a:normAutofit fontScale="85000" lnSpcReduction="20000"/>
          </a:bodyPr>
          <a:lstStyle/>
          <a:p>
            <a:r>
              <a:rPr lang="en-US" dirty="0"/>
              <a:t>Approximately 5 quotations in a 750 words paper</a:t>
            </a:r>
          </a:p>
          <a:p>
            <a:r>
              <a:rPr lang="en-US" dirty="0"/>
              <a:t>Quotations should NEVER run more than four lines of text</a:t>
            </a:r>
          </a:p>
          <a:p>
            <a:r>
              <a:rPr lang="en-US" dirty="0"/>
              <a:t>NEVER use a drop quote. Quotes must always be introduced or embedded into your own sentence </a:t>
            </a:r>
          </a:p>
          <a:p>
            <a:r>
              <a:rPr lang="en-US" dirty="0"/>
              <a:t>Quotes should often be introduced by lending authority to the source (explaining their credentials).</a:t>
            </a:r>
          </a:p>
          <a:p>
            <a:r>
              <a:rPr lang="en-US" dirty="0"/>
              <a:t>Quotes should  have a parenthetical citation at the end.</a:t>
            </a:r>
          </a:p>
          <a:p>
            <a:r>
              <a:rPr lang="en-US" dirty="0"/>
              <a:t>NEVER begin nor end a body paragraph with a quote. Also, do not quote in the second sentence of a paragraph. Instead, quote in the forth or fifth sentence.</a:t>
            </a:r>
          </a:p>
        </p:txBody>
      </p:sp>
    </p:spTree>
    <p:extLst>
      <p:ext uri="{BB962C8B-B14F-4D97-AF65-F5344CB8AC3E}">
        <p14:creationId xmlns:p14="http://schemas.microsoft.com/office/powerpoint/2010/main" val="121642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TOPIC SENTENCE</a:t>
            </a:r>
            <a:endParaRPr lang="en-US" dirty="0"/>
          </a:p>
        </p:txBody>
      </p:sp>
      <p:sp>
        <p:nvSpPr>
          <p:cNvPr id="3" name="Content Placeholder 2"/>
          <p:cNvSpPr>
            <a:spLocks noGrp="1"/>
          </p:cNvSpPr>
          <p:nvPr>
            <p:ph idx="1"/>
          </p:nvPr>
        </p:nvSpPr>
        <p:spPr/>
        <p:txBody>
          <a:bodyPr/>
          <a:lstStyle/>
          <a:p>
            <a:r>
              <a:rPr lang="en-US" dirty="0"/>
              <a:t>Digital technology is contributing to alarming rates of narcissism. </a:t>
            </a:r>
          </a:p>
          <a:p>
            <a:endParaRPr lang="en-US" dirty="0"/>
          </a:p>
        </p:txBody>
      </p:sp>
    </p:spTree>
    <p:extLst>
      <p:ext uri="{BB962C8B-B14F-4D97-AF65-F5344CB8AC3E}">
        <p14:creationId xmlns:p14="http://schemas.microsoft.com/office/powerpoint/2010/main" val="360957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EXTEND THE ARGUMENT</a:t>
            </a:r>
            <a:endParaRPr lang="en-US" dirty="0"/>
          </a:p>
        </p:txBody>
      </p:sp>
      <p:sp>
        <p:nvSpPr>
          <p:cNvPr id="3" name="Content Placeholder 2"/>
          <p:cNvSpPr>
            <a:spLocks noGrp="1"/>
          </p:cNvSpPr>
          <p:nvPr>
            <p:ph idx="1"/>
          </p:nvPr>
        </p:nvSpPr>
        <p:spPr/>
        <p:txBody>
          <a:bodyPr/>
          <a:lstStyle/>
          <a:p>
            <a:r>
              <a:rPr lang="en-US" dirty="0"/>
              <a:t>Everywhere one looks today, they can most likely find people updating their statuses, shooting pictures of their gourmet dishes, and taking </a:t>
            </a:r>
            <a:r>
              <a:rPr lang="en-US" dirty="0" err="1"/>
              <a:t>selfies</a:t>
            </a:r>
            <a:r>
              <a:rPr lang="en-US" dirty="0"/>
              <a:t>. People are constantly posting on their social media platforms in order to garner attention from their so-called “friends” and “followers.” </a:t>
            </a:r>
          </a:p>
        </p:txBody>
      </p:sp>
    </p:spTree>
    <p:extLst>
      <p:ext uri="{BB962C8B-B14F-4D97-AF65-F5344CB8AC3E}">
        <p14:creationId xmlns:p14="http://schemas.microsoft.com/office/powerpoint/2010/main" val="699046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EVIDENCE</a:t>
            </a:r>
            <a:endParaRPr lang="en-US" dirty="0"/>
          </a:p>
        </p:txBody>
      </p:sp>
      <p:sp>
        <p:nvSpPr>
          <p:cNvPr id="3" name="Content Placeholder 2"/>
          <p:cNvSpPr>
            <a:spLocks noGrp="1"/>
          </p:cNvSpPr>
          <p:nvPr>
            <p:ph idx="1"/>
          </p:nvPr>
        </p:nvSpPr>
        <p:spPr/>
        <p:txBody>
          <a:bodyPr/>
          <a:lstStyle/>
          <a:p>
            <a:r>
              <a:rPr lang="en-US" dirty="0"/>
              <a:t>This has gotten so out of hand , one study concludes that, “The incidence of narcissistic personality disorder is nearly three times as high for people in their 20s as for the generation that's now 65 or older” (Stein 26). </a:t>
            </a:r>
          </a:p>
          <a:p>
            <a:endParaRPr lang="en-US" dirty="0"/>
          </a:p>
        </p:txBody>
      </p:sp>
    </p:spTree>
    <p:extLst>
      <p:ext uri="{BB962C8B-B14F-4D97-AF65-F5344CB8AC3E}">
        <p14:creationId xmlns:p14="http://schemas.microsoft.com/office/powerpoint/2010/main" val="845324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APPLY EVIDENCE</a:t>
            </a:r>
            <a:endParaRPr lang="en-US" dirty="0"/>
          </a:p>
        </p:txBody>
      </p:sp>
      <p:sp>
        <p:nvSpPr>
          <p:cNvPr id="3" name="Content Placeholder 2"/>
          <p:cNvSpPr>
            <a:spLocks noGrp="1"/>
          </p:cNvSpPr>
          <p:nvPr>
            <p:ph idx="1"/>
          </p:nvPr>
        </p:nvSpPr>
        <p:spPr/>
        <p:txBody>
          <a:bodyPr/>
          <a:lstStyle/>
          <a:p>
            <a:r>
              <a:rPr lang="en-US" dirty="0"/>
              <a:t>In other words, there is data to prove a troubling generational shift in rates of narcissism. </a:t>
            </a:r>
          </a:p>
        </p:txBody>
      </p:sp>
    </p:spTree>
    <p:extLst>
      <p:ext uri="{BB962C8B-B14F-4D97-AF65-F5344CB8AC3E}">
        <p14:creationId xmlns:p14="http://schemas.microsoft.com/office/powerpoint/2010/main" val="245454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TRANSITION</a:t>
            </a:r>
            <a:endParaRPr lang="en-US" dirty="0"/>
          </a:p>
        </p:txBody>
      </p:sp>
      <p:sp>
        <p:nvSpPr>
          <p:cNvPr id="3" name="Content Placeholder 2"/>
          <p:cNvSpPr>
            <a:spLocks noGrp="1"/>
          </p:cNvSpPr>
          <p:nvPr>
            <p:ph idx="1"/>
          </p:nvPr>
        </p:nvSpPr>
        <p:spPr/>
        <p:txBody>
          <a:bodyPr/>
          <a:lstStyle/>
          <a:p>
            <a:r>
              <a:rPr lang="en-US" dirty="0"/>
              <a:t>Not only is digital technology leading to higher rates of narcissism, but it is also hurting people’s ability to communicate with one another. </a:t>
            </a:r>
          </a:p>
          <a:p>
            <a:endParaRPr lang="en-US" dirty="0"/>
          </a:p>
        </p:txBody>
      </p:sp>
    </p:spTree>
    <p:extLst>
      <p:ext uri="{BB962C8B-B14F-4D97-AF65-F5344CB8AC3E}">
        <p14:creationId xmlns:p14="http://schemas.microsoft.com/office/powerpoint/2010/main" val="179454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62000" y="304800"/>
            <a:ext cx="7772400" cy="579438"/>
          </a:xfrm>
        </p:spPr>
        <p:txBody>
          <a:bodyPr/>
          <a:lstStyle/>
          <a:p>
            <a:r>
              <a:rPr lang="en-US" sz="3200" b="1" dirty="0">
                <a:solidFill>
                  <a:srgbClr val="FFFF00"/>
                </a:solidFill>
              </a:rPr>
              <a:t>LEARN TO TRANSITION YOUR PARAGRAPHS</a:t>
            </a:r>
            <a:endParaRPr lang="en-US" sz="3200" b="1" u="sng" dirty="0"/>
          </a:p>
        </p:txBody>
      </p:sp>
      <p:sp>
        <p:nvSpPr>
          <p:cNvPr id="9219" name="Rectangle 3"/>
          <p:cNvSpPr>
            <a:spLocks noGrp="1" noChangeArrowheads="1"/>
          </p:cNvSpPr>
          <p:nvPr>
            <p:ph type="body" idx="1"/>
          </p:nvPr>
        </p:nvSpPr>
        <p:spPr>
          <a:xfrm>
            <a:off x="304800" y="1143000"/>
            <a:ext cx="8229600" cy="2299354"/>
          </a:xfrm>
          <a:solidFill>
            <a:schemeClr val="tx1"/>
          </a:solidFill>
        </p:spPr>
        <p:txBody>
          <a:bodyPr/>
          <a:lstStyle/>
          <a:p>
            <a:pPr>
              <a:buFont typeface="Wingdings" charset="2"/>
              <a:buNone/>
            </a:pPr>
            <a:r>
              <a:rPr lang="en-US" dirty="0"/>
              <a:t>   </a:t>
            </a:r>
            <a:r>
              <a:rPr lang="en-US" sz="2800" dirty="0">
                <a:solidFill>
                  <a:schemeClr val="bg1"/>
                </a:solidFill>
              </a:rPr>
              <a:t>When writing a paragraph or a larger piece of writing, you can covertly transition your thoughts to show the reader the logical relationship between one group of sentences and another group of sentences.</a:t>
            </a:r>
          </a:p>
        </p:txBody>
      </p:sp>
      <p:sp>
        <p:nvSpPr>
          <p:cNvPr id="9222" name="Rectangle 6"/>
          <p:cNvSpPr>
            <a:spLocks noChangeArrowheads="1"/>
          </p:cNvSpPr>
          <p:nvPr/>
        </p:nvSpPr>
        <p:spPr bwMode="auto">
          <a:xfrm>
            <a:off x="304800" y="3733800"/>
            <a:ext cx="8232775" cy="1524000"/>
          </a:xfrm>
          <a:prstGeom prst="rect">
            <a:avLst/>
          </a:prstGeom>
          <a:solidFill>
            <a:schemeClr val="tx1"/>
          </a:solidFill>
          <a:ln w="9525">
            <a:noFill/>
            <a:miter lim="800000"/>
            <a:headEnd/>
            <a:tailEnd/>
          </a:ln>
          <a:effectLst/>
        </p:spPr>
        <p:txBody>
          <a:bodyPr>
            <a:prstTxWarp prst="textNoShape">
              <a:avLst/>
            </a:prstTxWarp>
          </a:bodyPr>
          <a:lstStyle/>
          <a:p>
            <a:pPr marL="342900" indent="-342900">
              <a:spcBef>
                <a:spcPct val="20000"/>
              </a:spcBef>
              <a:buClr>
                <a:schemeClr val="folHlink"/>
              </a:buClr>
              <a:buSzPct val="75000"/>
              <a:buFont typeface="Wingdings" charset="2"/>
              <a:buNone/>
            </a:pPr>
            <a:r>
              <a:rPr lang="en-US" sz="2800" dirty="0">
                <a:solidFill>
                  <a:schemeClr val="folHlink"/>
                </a:solidFill>
              </a:rPr>
              <a:t>   </a:t>
            </a:r>
            <a:r>
              <a:rPr lang="en-US" sz="2800" dirty="0">
                <a:solidFill>
                  <a:schemeClr val="bg1"/>
                </a:solidFill>
              </a:rPr>
              <a:t>This is useful when you want to let the reader know that you are changing from one idea to another idea.</a:t>
            </a:r>
          </a:p>
        </p:txBody>
      </p:sp>
    </p:spTree>
    <p:extLst>
      <p:ext uri="{BB962C8B-B14F-4D97-AF65-F5344CB8AC3E}">
        <p14:creationId xmlns:p14="http://schemas.microsoft.com/office/powerpoint/2010/main" val="245793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blinds(horizontal)">
                                      <p:cBhvr>
                                        <p:cTn id="7" dur="500"/>
                                        <p:tgtEl>
                                          <p:spTgt spid="9219">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5000"/>
                                  </p:stCondLst>
                                  <p:childTnLst>
                                    <p:set>
                                      <p:cBhvr>
                                        <p:cTn id="10" dur="1" fill="hold">
                                          <p:stCondLst>
                                            <p:cond delay="0"/>
                                          </p:stCondLst>
                                        </p:cTn>
                                        <p:tgtEl>
                                          <p:spTgt spid="9222">
                                            <p:txEl>
                                              <p:pRg st="0" end="0"/>
                                            </p:txEl>
                                          </p:spTgt>
                                        </p:tgtEl>
                                        <p:attrNameLst>
                                          <p:attrName>style.visibility</p:attrName>
                                        </p:attrNameLst>
                                      </p:cBhvr>
                                      <p:to>
                                        <p:strVal val="visible"/>
                                      </p:to>
                                    </p:set>
                                    <p:animEffect transition="in" filter="blinds(horizontal)">
                                      <p:cBhvr>
                                        <p:cTn id="11" dur="500"/>
                                        <p:tgtEl>
                                          <p:spTgt spid="92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advAuto="0"/>
      <p:bldP spid="9222" grpId="0" build="p" autoUpdateAnimBg="0" advAuto="500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62000" y="304800"/>
            <a:ext cx="7772400" cy="579438"/>
          </a:xfrm>
        </p:spPr>
        <p:txBody>
          <a:bodyPr/>
          <a:lstStyle/>
          <a:p>
            <a:r>
              <a:rPr lang="en-US" sz="3200" b="1" dirty="0">
                <a:solidFill>
                  <a:srgbClr val="FFFF00"/>
                </a:solidFill>
              </a:rPr>
              <a:t>LEARN TO TRANSITION YOUR PARAGRAPHS</a:t>
            </a:r>
            <a:endParaRPr lang="en-US" sz="3200" b="1" u="sng" dirty="0"/>
          </a:p>
        </p:txBody>
      </p:sp>
      <p:sp>
        <p:nvSpPr>
          <p:cNvPr id="9219" name="Rectangle 3"/>
          <p:cNvSpPr>
            <a:spLocks noGrp="1" noChangeArrowheads="1"/>
          </p:cNvSpPr>
          <p:nvPr>
            <p:ph type="body" idx="1"/>
          </p:nvPr>
        </p:nvSpPr>
        <p:spPr>
          <a:xfrm>
            <a:off x="304800" y="1143000"/>
            <a:ext cx="8229600" cy="2299354"/>
          </a:xfrm>
          <a:solidFill>
            <a:schemeClr val="tx1"/>
          </a:solidFill>
        </p:spPr>
        <p:txBody>
          <a:bodyPr/>
          <a:lstStyle/>
          <a:p>
            <a:pPr>
              <a:buFont typeface="Wingdings" charset="2"/>
              <a:buNone/>
            </a:pPr>
            <a:r>
              <a:rPr lang="en-US" dirty="0"/>
              <a:t>   </a:t>
            </a:r>
            <a:r>
              <a:rPr lang="en-US" sz="2800" dirty="0">
                <a:solidFill>
                  <a:schemeClr val="bg1"/>
                </a:solidFill>
              </a:rPr>
              <a:t>When writing a paragraph or a larger piece of writing, you can covertly transition your thoughts to show the reader the logical relationship between one group of sentences and another group of sentences.</a:t>
            </a:r>
          </a:p>
        </p:txBody>
      </p:sp>
      <p:sp>
        <p:nvSpPr>
          <p:cNvPr id="9222" name="Rectangle 6"/>
          <p:cNvSpPr>
            <a:spLocks noChangeArrowheads="1"/>
          </p:cNvSpPr>
          <p:nvPr/>
        </p:nvSpPr>
        <p:spPr bwMode="auto">
          <a:xfrm>
            <a:off x="304800" y="3733800"/>
            <a:ext cx="8232775" cy="1524000"/>
          </a:xfrm>
          <a:prstGeom prst="rect">
            <a:avLst/>
          </a:prstGeom>
          <a:solidFill>
            <a:schemeClr val="tx1"/>
          </a:solidFill>
          <a:ln w="9525">
            <a:noFill/>
            <a:miter lim="800000"/>
            <a:headEnd/>
            <a:tailEnd/>
          </a:ln>
          <a:effectLst/>
        </p:spPr>
        <p:txBody>
          <a:bodyPr>
            <a:prstTxWarp prst="textNoShape">
              <a:avLst/>
            </a:prstTxWarp>
          </a:bodyPr>
          <a:lstStyle/>
          <a:p>
            <a:pPr marL="342900" indent="-342900">
              <a:spcBef>
                <a:spcPct val="20000"/>
              </a:spcBef>
              <a:buClr>
                <a:schemeClr val="folHlink"/>
              </a:buClr>
              <a:buSzPct val="75000"/>
              <a:buFont typeface="Wingdings" charset="2"/>
              <a:buNone/>
            </a:pPr>
            <a:r>
              <a:rPr lang="en-US" sz="2800" dirty="0">
                <a:solidFill>
                  <a:schemeClr val="folHlink"/>
                </a:solidFill>
              </a:rPr>
              <a:t>   </a:t>
            </a:r>
            <a:r>
              <a:rPr lang="en-US" sz="2800" dirty="0">
                <a:solidFill>
                  <a:schemeClr val="bg1"/>
                </a:solidFill>
              </a:rPr>
              <a:t>This is useful when you want to let the reader know that you are changing from one idea to another idea.</a:t>
            </a:r>
          </a:p>
        </p:txBody>
      </p:sp>
      <p:pic>
        <p:nvPicPr>
          <p:cNvPr id="2" name="Picture 1">
            <a:extLst>
              <a:ext uri="{FF2B5EF4-FFF2-40B4-BE49-F238E27FC236}">
                <a16:creationId xmlns:a16="http://schemas.microsoft.com/office/drawing/2014/main" id="{BD442D49-28DA-7846-A0DF-CE8E96C0F346}"/>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167001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blinds(horizontal)">
                                      <p:cBhvr>
                                        <p:cTn id="7" dur="500"/>
                                        <p:tgtEl>
                                          <p:spTgt spid="9219">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5000"/>
                                  </p:stCondLst>
                                  <p:childTnLst>
                                    <p:set>
                                      <p:cBhvr>
                                        <p:cTn id="10" dur="1" fill="hold">
                                          <p:stCondLst>
                                            <p:cond delay="0"/>
                                          </p:stCondLst>
                                        </p:cTn>
                                        <p:tgtEl>
                                          <p:spTgt spid="9222">
                                            <p:txEl>
                                              <p:pRg st="0" end="0"/>
                                            </p:txEl>
                                          </p:spTgt>
                                        </p:tgtEl>
                                        <p:attrNameLst>
                                          <p:attrName>style.visibility</p:attrName>
                                        </p:attrNameLst>
                                      </p:cBhvr>
                                      <p:to>
                                        <p:strVal val="visible"/>
                                      </p:to>
                                    </p:set>
                                    <p:animEffect transition="in" filter="blinds(horizontal)">
                                      <p:cBhvr>
                                        <p:cTn id="11" dur="500"/>
                                        <p:tgtEl>
                                          <p:spTgt spid="92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advAuto="0"/>
      <p:bldP spid="9222" grpId="0" build="p" autoUpdateAnimBg="0" advAuto="500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257</TotalTime>
  <Words>1817</Words>
  <Application>Microsoft Macintosh PowerPoint</Application>
  <PresentationFormat>On-screen Show (4:3)</PresentationFormat>
  <Paragraphs>122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Office Theme</vt:lpstr>
      <vt:lpstr>5 PARTS TO THE PERFECT PARAGRAPH</vt:lpstr>
      <vt:lpstr>5 PARTS TO THE PERFECT PARAGRAPH</vt:lpstr>
      <vt:lpstr>TOPIC SENTENCE</vt:lpstr>
      <vt:lpstr>EXTEND THE ARGUMENT</vt:lpstr>
      <vt:lpstr>EVIDENCE</vt:lpstr>
      <vt:lpstr>APPLY EVIDENCE</vt:lpstr>
      <vt:lpstr>TRANSITION</vt:lpstr>
      <vt:lpstr>LEARN TO TRANSITION YOUR PARAGRAPHS</vt:lpstr>
      <vt:lpstr>LEARN TO TRANSITION YOUR PARAGRAPHS</vt:lpstr>
      <vt:lpstr>TRANSITIONS: PARAGRAPH LEVEL</vt:lpstr>
      <vt:lpstr>TRANSITIONAL DEVICES</vt:lpstr>
      <vt:lpstr>TITLES OF SOURCES</vt:lpstr>
      <vt:lpstr>COMPLETE WORKS GET ITALICIZED</vt:lpstr>
      <vt:lpstr>SHORTER WORKS GET QUOTATION MARKS</vt:lpstr>
      <vt:lpstr>USING EVIDENCE IN ACADEMIC WRITING</vt:lpstr>
      <vt:lpstr>RULE #1: DROP QUOTES ARE NO NO!  YOU MUST HAVE YOUR OWN IN THE SAME SENTENCE IN WHICH YOU INTRODUCE THE QUOTE</vt:lpstr>
      <vt:lpstr>RULE #2: TRY INTRODUCING THE SOURCE OF THE QUOTE</vt:lpstr>
      <vt:lpstr>RULE #3: TRY EMBEDDING THE QUOTE INTO YOUR OWN SENTENCE</vt:lpstr>
      <vt:lpstr>QUOTATIONS REMINDERS</vt:lpstr>
      <vt:lpstr>RULE #1: DROP QUOTES ARE NO NO!  YOU MUST HAVE YOUR OWN IN THE SAME SENTENCE IN WHICH YOU INTRODUCE THE QUOTE</vt:lpstr>
      <vt:lpstr>RULE #2: TRY INTRODUCING THE SOURCE OF THE QUOTE</vt:lpstr>
      <vt:lpstr>RULE #3: TRY EMBEDDING THE QUOTE INTO YOUR OWN SENTENCE</vt:lpstr>
      <vt:lpstr>LEARN TO SPLIT THE QUOTATION IN THE MIDDLE</vt:lpstr>
      <vt:lpstr>QUOTATIONS REMINDERS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Beau</dc:creator>
  <cp:lastModifiedBy>Professor Ewan</cp:lastModifiedBy>
  <cp:revision>24</cp:revision>
  <dcterms:created xsi:type="dcterms:W3CDTF">2019-09-12T20:04:11Z</dcterms:created>
  <dcterms:modified xsi:type="dcterms:W3CDTF">2020-01-30T21:39:42Z</dcterms:modified>
</cp:coreProperties>
</file>