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3" r:id="rId2"/>
    <p:sldId id="264" r:id="rId3"/>
    <p:sldId id="270" r:id="rId4"/>
    <p:sldId id="272" r:id="rId5"/>
    <p:sldId id="257" r:id="rId6"/>
    <p:sldId id="258" r:id="rId7"/>
    <p:sldId id="259" r:id="rId8"/>
    <p:sldId id="260" r:id="rId9"/>
    <p:sldId id="261" r:id="rId10"/>
    <p:sldId id="262" r:id="rId11"/>
    <p:sldId id="265" r:id="rId12"/>
    <p:sldId id="266" r:id="rId13"/>
    <p:sldId id="267" r:id="rId14"/>
    <p:sldId id="269" r:id="rId15"/>
    <p:sldId id="268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19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77E2-83B7-7C48-8A30-9832F283E660}" type="datetimeFigureOut">
              <a:rPr lang="en-US" smtClean="0"/>
              <a:t>7/2/19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E501-E8C9-1945-9857-D7405E849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344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77E2-83B7-7C48-8A30-9832F283E660}" type="datetimeFigureOut">
              <a:rPr lang="en-US" smtClean="0"/>
              <a:t>7/2/19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E501-E8C9-1945-9857-D7405E849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45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77E2-83B7-7C48-8A30-9832F283E660}" type="datetimeFigureOut">
              <a:rPr lang="en-US" smtClean="0"/>
              <a:t>7/2/19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E501-E8C9-1945-9857-D7405E849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57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77E2-83B7-7C48-8A30-9832F283E660}" type="datetimeFigureOut">
              <a:rPr lang="en-US" smtClean="0"/>
              <a:t>7/2/19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E501-E8C9-1945-9857-D7405E849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2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77E2-83B7-7C48-8A30-9832F283E660}" type="datetimeFigureOut">
              <a:rPr lang="en-US" smtClean="0"/>
              <a:t>7/2/19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E501-E8C9-1945-9857-D7405E849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79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77E2-83B7-7C48-8A30-9832F283E660}" type="datetimeFigureOut">
              <a:rPr lang="en-US" smtClean="0"/>
              <a:t>7/2/19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E501-E8C9-1945-9857-D7405E849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09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77E2-83B7-7C48-8A30-9832F283E660}" type="datetimeFigureOut">
              <a:rPr lang="en-US" smtClean="0"/>
              <a:t>7/2/19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E501-E8C9-1945-9857-D7405E849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1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77E2-83B7-7C48-8A30-9832F283E660}" type="datetimeFigureOut">
              <a:rPr lang="en-US" smtClean="0"/>
              <a:t>7/2/19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E501-E8C9-1945-9857-D7405E849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53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77E2-83B7-7C48-8A30-9832F283E660}" type="datetimeFigureOut">
              <a:rPr lang="en-US" smtClean="0"/>
              <a:t>7/2/19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E501-E8C9-1945-9857-D7405E849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8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77E2-83B7-7C48-8A30-9832F283E660}" type="datetimeFigureOut">
              <a:rPr lang="en-US" smtClean="0"/>
              <a:t>7/2/19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E501-E8C9-1945-9857-D7405E849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86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77E2-83B7-7C48-8A30-9832F283E660}" type="datetimeFigureOut">
              <a:rPr lang="en-US" smtClean="0"/>
              <a:t>7/2/19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E501-E8C9-1945-9857-D7405E849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2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777E2-83B7-7C48-8A30-9832F283E660}" type="datetimeFigureOut">
              <a:rPr lang="en-US" smtClean="0"/>
              <a:t>7/2/19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CE501-E8C9-1945-9857-D7405E849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528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un_flag0926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46" y="408951"/>
            <a:ext cx="8503545" cy="580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93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GUNS &amp; DOMESTIC VIOLENCE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Women in the U.S. are 21 times more likely to be killed with a gun than women in other high-income countries.</a:t>
            </a:r>
          </a:p>
          <a:p>
            <a:r>
              <a:rPr lang="en-US" dirty="0"/>
              <a:t>In an average month, 52 American women are shot to death by an intimate </a:t>
            </a:r>
            <a:r>
              <a:rPr lang="en-US" dirty="0" err="1"/>
              <a:t>partner</a:t>
            </a:r>
            <a:r>
              <a:rPr lang="en-US" dirty="0" err="1" smtClean="0"/>
              <a:t>,and</a:t>
            </a:r>
            <a:r>
              <a:rPr lang="en-US" dirty="0" smtClean="0"/>
              <a:t> </a:t>
            </a:r>
            <a:r>
              <a:rPr lang="en-US" dirty="0"/>
              <a:t>many more are injured.</a:t>
            </a:r>
          </a:p>
          <a:p>
            <a:r>
              <a:rPr lang="en-US" dirty="0"/>
              <a:t>Nearly one million women alive today have been shot or shot at by an intimate </a:t>
            </a:r>
            <a:r>
              <a:rPr lang="en-US" dirty="0" smtClean="0"/>
              <a:t>partner.</a:t>
            </a:r>
          </a:p>
          <a:p>
            <a:r>
              <a:rPr lang="en-US" dirty="0" smtClean="0"/>
              <a:t>Approximately </a:t>
            </a:r>
            <a:r>
              <a:rPr lang="en-US" dirty="0"/>
              <a:t>4.5 million American women alive today have been threatened with a gun by an intimate partner.</a:t>
            </a:r>
          </a:p>
          <a:p>
            <a:r>
              <a:rPr lang="en-US" dirty="0"/>
              <a:t>Access to a gun in a domestic violence situation makes it five times more likely that a woman will be killed.</a:t>
            </a:r>
          </a:p>
          <a:p>
            <a:r>
              <a:rPr lang="en-US" dirty="0"/>
              <a:t>Black women are twice as likely to be fatally shot by an intimate partner compared to white women.</a:t>
            </a:r>
          </a:p>
        </p:txBody>
      </p:sp>
    </p:spTree>
    <p:extLst>
      <p:ext uri="{BB962C8B-B14F-4D97-AF65-F5344CB8AC3E}">
        <p14:creationId xmlns:p14="http://schemas.microsoft.com/office/powerpoint/2010/main" val="1154369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MASS SHOOTINGS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Public mass shootings account for a tiny fraction of the country’s gun deaths, but they are uniquely terrifying because they occur without warning in the most mundane places. </a:t>
            </a:r>
          </a:p>
          <a:p>
            <a:r>
              <a:rPr lang="en-US" dirty="0"/>
              <a:t>There is no universally accepted definition of a public mass shooting. </a:t>
            </a:r>
          </a:p>
          <a:p>
            <a:r>
              <a:rPr lang="en-US" dirty="0"/>
              <a:t>The Washington Post conducted a study on mass shootings using a definition in which four or more people were killed by a lone shooter. The study began in 1966. There are there numbers:</a:t>
            </a:r>
          </a:p>
          <a:p>
            <a:r>
              <a:rPr lang="en-US" dirty="0"/>
              <a:t>163 incidents</a:t>
            </a:r>
          </a:p>
          <a:p>
            <a:r>
              <a:rPr lang="en-US" dirty="0"/>
              <a:t>1,165 killed from nearly every imaginable race, religion and socioeconomic background.</a:t>
            </a:r>
          </a:p>
          <a:p>
            <a:r>
              <a:rPr lang="en-US" dirty="0"/>
              <a:t>313 guns used (59 obtained illegally</a:t>
            </a:r>
            <a:r>
              <a:rPr lang="en-US" dirty="0" smtClean="0"/>
              <a:t>)</a:t>
            </a:r>
          </a:p>
          <a:p>
            <a:r>
              <a:rPr lang="en-US" dirty="0"/>
              <a:t>Nearly 40% of major mass shootings were followed by a significant rise or fall in Americans buying </a:t>
            </a:r>
            <a:r>
              <a:rPr lang="en-US" dirty="0" smtClean="0"/>
              <a:t>guns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396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W-FV430_top_sh_20171002105440_Z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47" y="342290"/>
            <a:ext cx="8632712" cy="585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74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SCHOOL SHOOTINGS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Columbine High School shooting on April 20</a:t>
            </a:r>
            <a:r>
              <a:rPr lang="en-US" baseline="30000" dirty="0" smtClean="0"/>
              <a:t>th</a:t>
            </a:r>
            <a:r>
              <a:rPr lang="en-US" dirty="0" smtClean="0"/>
              <a:t>, 1999 shocked the entire nation.</a:t>
            </a:r>
          </a:p>
          <a:p>
            <a:r>
              <a:rPr lang="en-US" dirty="0"/>
              <a:t>Twelve students and one teacher were killed by students Dylan </a:t>
            </a:r>
            <a:r>
              <a:rPr lang="en-US" dirty="0" err="1"/>
              <a:t>Klebold</a:t>
            </a:r>
            <a:r>
              <a:rPr lang="en-US" dirty="0"/>
              <a:t>, 17, and Eric Harris, 18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862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7-01 at 4.14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1299"/>
            <a:ext cx="8803230" cy="582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64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POST COLUMBINE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than 228,000 students have experienced gun violence at school since Columbine</a:t>
            </a:r>
            <a:r>
              <a:rPr lang="en-US" dirty="0" smtClean="0"/>
              <a:t>.</a:t>
            </a:r>
          </a:p>
          <a:p>
            <a:r>
              <a:rPr lang="en-US" dirty="0"/>
              <a:t>The vast majority of K-12 schools now regularly conduct “Active Shooter Drills</a:t>
            </a:r>
            <a:r>
              <a:rPr lang="en-US" dirty="0" smtClean="0"/>
              <a:t>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557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7-01 at 4.24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65" y="710283"/>
            <a:ext cx="8279279" cy="55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98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ARE GUN-RELATED DEATHS A PROBLEM IN AMERICA?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1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GUNS IN AMERICA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Estimates show that there are over 300 million firearms in the U.S. (America has more guns than people). 3% of gun owners account for owning 150 million of those guns (with collections that rate from 8 to 140). </a:t>
            </a:r>
          </a:p>
          <a:p>
            <a:r>
              <a:rPr lang="en-US" dirty="0"/>
              <a:t>Some estimates show that America’s gun homicide rate is more than 25 times the average of other high-income countries.</a:t>
            </a:r>
          </a:p>
        </p:txBody>
      </p:sp>
    </p:spTree>
    <p:extLst>
      <p:ext uri="{BB962C8B-B14F-4D97-AF65-F5344CB8AC3E}">
        <p14:creationId xmlns:p14="http://schemas.microsoft.com/office/powerpoint/2010/main" val="333599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nk-preview-V2-SOC-State-of-the-Union_25-higher-in-peer-countries_T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91" y="688760"/>
            <a:ext cx="8417432" cy="561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59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DAILY GUN VIOLENCE IMPACTING PEOPLE OF ALL AGES IN THE U.S.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Every day, 310 people are shot in the United States. Among those</a:t>
            </a:r>
            <a:r>
              <a:rPr lang="en-US" dirty="0" smtClean="0"/>
              <a:t>:</a:t>
            </a:r>
          </a:p>
          <a:p>
            <a:r>
              <a:rPr lang="en-US" dirty="0"/>
              <a:t>100 people are shot and killed</a:t>
            </a:r>
          </a:p>
          <a:p>
            <a:r>
              <a:rPr lang="en-US" dirty="0"/>
              <a:t>210 survive gun injuries</a:t>
            </a:r>
          </a:p>
          <a:p>
            <a:r>
              <a:rPr lang="en-US" dirty="0"/>
              <a:t>95 are injured in an attack</a:t>
            </a:r>
          </a:p>
          <a:p>
            <a:r>
              <a:rPr lang="en-US" dirty="0"/>
              <a:t>61 die from suicide</a:t>
            </a:r>
          </a:p>
          <a:p>
            <a:r>
              <a:rPr lang="en-US" dirty="0"/>
              <a:t>10 survive a suicide attempt</a:t>
            </a:r>
          </a:p>
          <a:p>
            <a:r>
              <a:rPr lang="en-US" dirty="0"/>
              <a:t>1 is killed unintentionally</a:t>
            </a:r>
          </a:p>
          <a:p>
            <a:r>
              <a:rPr lang="en-US" dirty="0"/>
              <a:t>90 are shot unintentionally</a:t>
            </a:r>
          </a:p>
          <a:p>
            <a:r>
              <a:rPr lang="en-US" dirty="0"/>
              <a:t>1 is killed by legal intervention</a:t>
            </a:r>
          </a:p>
          <a:p>
            <a:r>
              <a:rPr lang="en-US" dirty="0"/>
              <a:t>4 are shot by legal intervention</a:t>
            </a:r>
          </a:p>
          <a:p>
            <a:r>
              <a:rPr lang="en-US" dirty="0"/>
              <a:t>1 died but the intent was unknown</a:t>
            </a:r>
          </a:p>
          <a:p>
            <a:r>
              <a:rPr lang="en-US" dirty="0"/>
              <a:t>12 are shot but the intent was unknown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127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DAILY GUN VIOLENCE IMPACTING CHILDREN AND TEENS (1-17)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Every day, 21 children and teens (1-17) are shot in the United States. Among those</a:t>
            </a:r>
            <a:r>
              <a:rPr lang="en-US" dirty="0" smtClean="0"/>
              <a:t>:</a:t>
            </a:r>
          </a:p>
          <a:p>
            <a:r>
              <a:rPr lang="en-US" dirty="0"/>
              <a:t>4 die from gun violence</a:t>
            </a:r>
          </a:p>
          <a:p>
            <a:r>
              <a:rPr lang="en-US" dirty="0"/>
              <a:t>2 are murdered</a:t>
            </a:r>
          </a:p>
          <a:p>
            <a:r>
              <a:rPr lang="en-US" dirty="0"/>
              <a:t>17 children and teens survive gun injuries</a:t>
            </a:r>
          </a:p>
          <a:p>
            <a:r>
              <a:rPr lang="en-US" dirty="0"/>
              <a:t>8 are injured in an attack</a:t>
            </a:r>
          </a:p>
          <a:p>
            <a:r>
              <a:rPr lang="en-US" dirty="0"/>
              <a:t>2 children and teens either die from suicide or survive a suicide attempt</a:t>
            </a:r>
          </a:p>
          <a:p>
            <a:r>
              <a:rPr lang="en-US" dirty="0"/>
              <a:t>8 children and teens are shot instances of family fire — a shooting involving an improperly stored or misused gun found in the home resulting in injury or death</a:t>
            </a:r>
          </a:p>
        </p:txBody>
      </p:sp>
    </p:spTree>
    <p:extLst>
      <p:ext uri="{BB962C8B-B14F-4D97-AF65-F5344CB8AC3E}">
        <p14:creationId xmlns:p14="http://schemas.microsoft.com/office/powerpoint/2010/main" val="2061518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ANNUAL GUN VIOLENCE IMPACTING PEOPLE OF ALL AGES IN THE U.S.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Every year, 113,108 people are shot. Among those</a:t>
            </a:r>
            <a:r>
              <a:rPr lang="en-US" dirty="0" smtClean="0"/>
              <a:t>:</a:t>
            </a:r>
          </a:p>
          <a:p>
            <a:r>
              <a:rPr lang="en-US" dirty="0"/>
              <a:t>36,383 people die from gun violence</a:t>
            </a:r>
          </a:p>
          <a:p>
            <a:r>
              <a:rPr lang="en-US" dirty="0"/>
              <a:t>12,830 are murdered</a:t>
            </a:r>
          </a:p>
          <a:p>
            <a:r>
              <a:rPr lang="en-US" dirty="0"/>
              <a:t>76,725 people survive gun injuries</a:t>
            </a:r>
          </a:p>
          <a:p>
            <a:r>
              <a:rPr lang="en-US" dirty="0"/>
              <a:t>34,566 are injured in an attack</a:t>
            </a:r>
          </a:p>
          <a:p>
            <a:r>
              <a:rPr lang="en-US" dirty="0"/>
              <a:t>22,274 die from suicide</a:t>
            </a:r>
          </a:p>
          <a:p>
            <a:r>
              <a:rPr lang="en-US" dirty="0"/>
              <a:t>3,554 survive a suicide attempt</a:t>
            </a:r>
          </a:p>
          <a:p>
            <a:r>
              <a:rPr lang="en-US" dirty="0"/>
              <a:t>496 are killed by legal intervention</a:t>
            </a:r>
          </a:p>
          <a:p>
            <a:r>
              <a:rPr lang="en-US" dirty="0"/>
              <a:t>1,376 are shot by legal intervention</a:t>
            </a:r>
          </a:p>
          <a:p>
            <a:r>
              <a:rPr lang="en-US" dirty="0"/>
              <a:t>295 die but the intent was unknown</a:t>
            </a:r>
          </a:p>
          <a:p>
            <a:r>
              <a:rPr lang="en-US" dirty="0"/>
              <a:t>4,471 are shot but the intent is unknown</a:t>
            </a:r>
          </a:p>
          <a:p>
            <a:r>
              <a:rPr lang="en-US" dirty="0"/>
              <a:t>509 women are killed by their husband or male dating partner*</a:t>
            </a:r>
          </a:p>
        </p:txBody>
      </p:sp>
    </p:spTree>
    <p:extLst>
      <p:ext uri="{BB962C8B-B14F-4D97-AF65-F5344CB8AC3E}">
        <p14:creationId xmlns:p14="http://schemas.microsoft.com/office/powerpoint/2010/main" val="1886927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ANNUAL GUN VIOLENCE IMPACTING CHILDREN AND TEENS (AGES 1-17)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Every year, 7,782 children and teens are shot in the United States. Among those:</a:t>
            </a:r>
          </a:p>
          <a:p>
            <a:r>
              <a:rPr lang="en-US" dirty="0"/>
              <a:t>1,488 children and teens die from gun violence</a:t>
            </a:r>
          </a:p>
          <a:p>
            <a:r>
              <a:rPr lang="en-US" dirty="0"/>
              <a:t>772 are murdered</a:t>
            </a:r>
          </a:p>
          <a:p>
            <a:r>
              <a:rPr lang="en-US" dirty="0"/>
              <a:t>6,294 children and teens survive gun injuries</a:t>
            </a:r>
          </a:p>
          <a:p>
            <a:r>
              <a:rPr lang="en-US" dirty="0"/>
              <a:t>2,788 injured in an attack</a:t>
            </a:r>
          </a:p>
          <a:p>
            <a:r>
              <a:rPr lang="en-US" dirty="0"/>
              <a:t>590 die from suicide</a:t>
            </a:r>
          </a:p>
          <a:p>
            <a:r>
              <a:rPr lang="en-US" dirty="0"/>
              <a:t>166 survive a suicide attempt</a:t>
            </a:r>
          </a:p>
          <a:p>
            <a:r>
              <a:rPr lang="en-US" dirty="0"/>
              <a:t>86 are killed unintentionally</a:t>
            </a:r>
          </a:p>
          <a:p>
            <a:r>
              <a:rPr lang="en-US" dirty="0"/>
              <a:t>2,893 are shot unintentionally</a:t>
            </a:r>
          </a:p>
          <a:p>
            <a:r>
              <a:rPr lang="en-US" dirty="0"/>
              <a:t>30 die but the intent was unknown</a:t>
            </a:r>
          </a:p>
          <a:p>
            <a:r>
              <a:rPr lang="en-US" dirty="0"/>
              <a:t>380 are shot but the intent is unknown</a:t>
            </a:r>
          </a:p>
        </p:txBody>
      </p:sp>
    </p:spTree>
    <p:extLst>
      <p:ext uri="{BB962C8B-B14F-4D97-AF65-F5344CB8AC3E}">
        <p14:creationId xmlns:p14="http://schemas.microsoft.com/office/powerpoint/2010/main" val="49123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GUNS &amp; SUICIDE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Nearly two-thirds of gun deaths are suicides. The U.S. gun suicide rate is 10 times that of other high-income countries.</a:t>
            </a:r>
          </a:p>
          <a:p>
            <a:r>
              <a:rPr lang="en-US" dirty="0"/>
              <a:t>Access to a gun increases the risk of death by suicide by three </a:t>
            </a:r>
            <a:r>
              <a:rPr lang="en-US" dirty="0" smtClean="0"/>
              <a:t>times.</a:t>
            </a:r>
          </a:p>
          <a:p>
            <a:r>
              <a:rPr lang="en-US" dirty="0" smtClean="0"/>
              <a:t>Gun </a:t>
            </a:r>
            <a:r>
              <a:rPr lang="en-US" dirty="0"/>
              <a:t>suicides are concentrated in states with high rates of gun ownership.</a:t>
            </a:r>
          </a:p>
          <a:p>
            <a:r>
              <a:rPr lang="en-US" dirty="0"/>
              <a:t>Most people who attempt suicide do not die—unless they use a gun. Across all suicide attempts not involving a firearm, less than five percent will result in </a:t>
            </a:r>
            <a:r>
              <a:rPr lang="en-US" dirty="0" err="1" smtClean="0"/>
              <a:t>death.But</a:t>
            </a:r>
            <a:r>
              <a:rPr lang="en-US" dirty="0" smtClean="0"/>
              <a:t> </a:t>
            </a:r>
            <a:r>
              <a:rPr lang="en-US" dirty="0"/>
              <a:t>for gun suicides, those statistics are flipped: approximately 85 percent of gun suicide attempts end in death.</a:t>
            </a:r>
          </a:p>
          <a:p>
            <a:r>
              <a:rPr lang="en-US" dirty="0"/>
              <a:t>White men represent 74 percent of firearm suicide victims in America.</a:t>
            </a:r>
          </a:p>
        </p:txBody>
      </p:sp>
    </p:spTree>
    <p:extLst>
      <p:ext uri="{BB962C8B-B14F-4D97-AF65-F5344CB8AC3E}">
        <p14:creationId xmlns:p14="http://schemas.microsoft.com/office/powerpoint/2010/main" val="2186153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883</Words>
  <Application>Microsoft Macintosh PowerPoint</Application>
  <PresentationFormat>On-screen Show (4:3)</PresentationFormat>
  <Paragraphs>78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ARE GUN-RELATED DEATHS A PROBLEM IN AMERICA?</vt:lpstr>
      <vt:lpstr>GUNS IN AMERICA</vt:lpstr>
      <vt:lpstr>PowerPoint Presentation</vt:lpstr>
      <vt:lpstr>DAILY GUN VIOLENCE IMPACTING PEOPLE OF ALL AGES IN THE U.S.</vt:lpstr>
      <vt:lpstr>DAILY GUN VIOLENCE IMPACTING CHILDREN AND TEENS (1-17)</vt:lpstr>
      <vt:lpstr>ANNUAL GUN VIOLENCE IMPACTING PEOPLE OF ALL AGES IN THE U.S.</vt:lpstr>
      <vt:lpstr>ANNUAL GUN VIOLENCE IMPACTING CHILDREN AND TEENS (AGES 1-17)</vt:lpstr>
      <vt:lpstr>GUNS &amp; SUICIDE</vt:lpstr>
      <vt:lpstr>GUNS &amp; DOMESTIC VIOLENCE</vt:lpstr>
      <vt:lpstr>MASS SHOOTINGS</vt:lpstr>
      <vt:lpstr>PowerPoint Presentation</vt:lpstr>
      <vt:lpstr>SCHOOL SHOOTINGS</vt:lpstr>
      <vt:lpstr>PowerPoint Presentation</vt:lpstr>
      <vt:lpstr>POST COLUMBINE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WRITE</dc:title>
  <dc:creator>Beau</dc:creator>
  <cp:lastModifiedBy>Beau</cp:lastModifiedBy>
  <cp:revision>24</cp:revision>
  <dcterms:created xsi:type="dcterms:W3CDTF">2019-07-01T20:02:49Z</dcterms:created>
  <dcterms:modified xsi:type="dcterms:W3CDTF">2019-07-03T04:56:23Z</dcterms:modified>
</cp:coreProperties>
</file>