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3" r:id="rId2"/>
    <p:sldId id="274" r:id="rId3"/>
    <p:sldId id="275" r:id="rId4"/>
    <p:sldId id="276" r:id="rId5"/>
    <p:sldId id="277" r:id="rId6"/>
    <p:sldId id="260" r:id="rId7"/>
    <p:sldId id="284" r:id="rId8"/>
    <p:sldId id="285" r:id="rId9"/>
    <p:sldId id="286" r:id="rId10"/>
    <p:sldId id="287" r:id="rId11"/>
    <p:sldId id="289" r:id="rId12"/>
    <p:sldId id="291" r:id="rId13"/>
    <p:sldId id="269" r:id="rId14"/>
    <p:sldId id="271" r:id="rId15"/>
    <p:sldId id="272" r:id="rId16"/>
    <p:sldId id="292" r:id="rId17"/>
    <p:sldId id="279" r:id="rId18"/>
    <p:sldId id="280" r:id="rId19"/>
    <p:sldId id="281" r:id="rId20"/>
    <p:sldId id="282" r:id="rId21"/>
    <p:sldId id="283" r:id="rId22"/>
    <p:sldId id="261" r:id="rId23"/>
    <p:sldId id="262" r:id="rId24"/>
    <p:sldId id="263" r:id="rId25"/>
    <p:sldId id="293" r:id="rId26"/>
    <p:sldId id="337" r:id="rId27"/>
    <p:sldId id="338" r:id="rId28"/>
    <p:sldId id="339" r:id="rId29"/>
    <p:sldId id="344" r:id="rId30"/>
    <p:sldId id="340" r:id="rId31"/>
    <p:sldId id="264" r:id="rId32"/>
    <p:sldId id="294" r:id="rId33"/>
    <p:sldId id="295" r:id="rId34"/>
    <p:sldId id="265" r:id="rId35"/>
    <p:sldId id="266" r:id="rId36"/>
    <p:sldId id="296" r:id="rId37"/>
    <p:sldId id="267" r:id="rId38"/>
    <p:sldId id="268" r:id="rId39"/>
    <p:sldId id="341" r:id="rId40"/>
    <p:sldId id="342" r:id="rId41"/>
    <p:sldId id="343" r:id="rId42"/>
    <p:sldId id="347" r:id="rId43"/>
    <p:sldId id="348" r:id="rId44"/>
    <p:sldId id="346" r:id="rId45"/>
    <p:sldId id="345" r:id="rId4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8"/>
  </p:normalViewPr>
  <p:slideViewPr>
    <p:cSldViewPr snapToGrid="0" snapToObjects="1">
      <p:cViewPr varScale="1">
        <p:scale>
          <a:sx n="109" d="100"/>
          <a:sy n="109" d="100"/>
        </p:scale>
        <p:origin x="1720"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9AF051F-FC3B-8148-91A9-23CFDE697C66}" type="datetimeFigureOut">
              <a:rPr lang="en-US" smtClean="0"/>
              <a:t>1/23/20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501D0-195E-6D46-BBF8-123FA6ED327F}" type="slidenum">
              <a:rPr lang="en-US" smtClean="0"/>
              <a:t>‹#›</a:t>
            </a:fld>
            <a:endParaRPr lang="en-US"/>
          </a:p>
        </p:txBody>
      </p:sp>
    </p:spTree>
    <p:extLst>
      <p:ext uri="{BB962C8B-B14F-4D97-AF65-F5344CB8AC3E}">
        <p14:creationId xmlns:p14="http://schemas.microsoft.com/office/powerpoint/2010/main" val="1936340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AF051F-FC3B-8148-91A9-23CFDE697C66}" type="datetimeFigureOut">
              <a:rPr lang="en-US" smtClean="0"/>
              <a:t>1/23/20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501D0-195E-6D46-BBF8-123FA6ED327F}" type="slidenum">
              <a:rPr lang="en-US" smtClean="0"/>
              <a:t>‹#›</a:t>
            </a:fld>
            <a:endParaRPr lang="en-US"/>
          </a:p>
        </p:txBody>
      </p:sp>
    </p:spTree>
    <p:extLst>
      <p:ext uri="{BB962C8B-B14F-4D97-AF65-F5344CB8AC3E}">
        <p14:creationId xmlns:p14="http://schemas.microsoft.com/office/powerpoint/2010/main" val="1039900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AF051F-FC3B-8148-91A9-23CFDE697C66}" type="datetimeFigureOut">
              <a:rPr lang="en-US" smtClean="0"/>
              <a:t>1/23/20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501D0-195E-6D46-BBF8-123FA6ED327F}" type="slidenum">
              <a:rPr lang="en-US" smtClean="0"/>
              <a:t>‹#›</a:t>
            </a:fld>
            <a:endParaRPr lang="en-US"/>
          </a:p>
        </p:txBody>
      </p:sp>
    </p:spTree>
    <p:extLst>
      <p:ext uri="{BB962C8B-B14F-4D97-AF65-F5344CB8AC3E}">
        <p14:creationId xmlns:p14="http://schemas.microsoft.com/office/powerpoint/2010/main" val="3685512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AF051F-FC3B-8148-91A9-23CFDE697C66}" type="datetimeFigureOut">
              <a:rPr lang="en-US" smtClean="0"/>
              <a:t>1/23/20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501D0-195E-6D46-BBF8-123FA6ED327F}" type="slidenum">
              <a:rPr lang="en-US" smtClean="0"/>
              <a:t>‹#›</a:t>
            </a:fld>
            <a:endParaRPr lang="en-US"/>
          </a:p>
        </p:txBody>
      </p:sp>
    </p:spTree>
    <p:extLst>
      <p:ext uri="{BB962C8B-B14F-4D97-AF65-F5344CB8AC3E}">
        <p14:creationId xmlns:p14="http://schemas.microsoft.com/office/powerpoint/2010/main" val="960326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AF051F-FC3B-8148-91A9-23CFDE697C66}" type="datetimeFigureOut">
              <a:rPr lang="en-US" smtClean="0"/>
              <a:t>1/23/20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501D0-195E-6D46-BBF8-123FA6ED327F}" type="slidenum">
              <a:rPr lang="en-US" smtClean="0"/>
              <a:t>‹#›</a:t>
            </a:fld>
            <a:endParaRPr lang="en-US"/>
          </a:p>
        </p:txBody>
      </p:sp>
    </p:spTree>
    <p:extLst>
      <p:ext uri="{BB962C8B-B14F-4D97-AF65-F5344CB8AC3E}">
        <p14:creationId xmlns:p14="http://schemas.microsoft.com/office/powerpoint/2010/main" val="2410160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9AF051F-FC3B-8148-91A9-23CFDE697C66}" type="datetimeFigureOut">
              <a:rPr lang="en-US" smtClean="0"/>
              <a:t>1/23/20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C501D0-195E-6D46-BBF8-123FA6ED327F}" type="slidenum">
              <a:rPr lang="en-US" smtClean="0"/>
              <a:t>‹#›</a:t>
            </a:fld>
            <a:endParaRPr lang="en-US"/>
          </a:p>
        </p:txBody>
      </p:sp>
    </p:spTree>
    <p:extLst>
      <p:ext uri="{BB962C8B-B14F-4D97-AF65-F5344CB8AC3E}">
        <p14:creationId xmlns:p14="http://schemas.microsoft.com/office/powerpoint/2010/main" val="2469808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9AF051F-FC3B-8148-91A9-23CFDE697C66}" type="datetimeFigureOut">
              <a:rPr lang="en-US" smtClean="0"/>
              <a:t>1/23/20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C501D0-195E-6D46-BBF8-123FA6ED327F}" type="slidenum">
              <a:rPr lang="en-US" smtClean="0"/>
              <a:t>‹#›</a:t>
            </a:fld>
            <a:endParaRPr lang="en-US"/>
          </a:p>
        </p:txBody>
      </p:sp>
    </p:spTree>
    <p:extLst>
      <p:ext uri="{BB962C8B-B14F-4D97-AF65-F5344CB8AC3E}">
        <p14:creationId xmlns:p14="http://schemas.microsoft.com/office/powerpoint/2010/main" val="1686429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9AF051F-FC3B-8148-91A9-23CFDE697C66}" type="datetimeFigureOut">
              <a:rPr lang="en-US" smtClean="0"/>
              <a:t>1/23/20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C501D0-195E-6D46-BBF8-123FA6ED327F}" type="slidenum">
              <a:rPr lang="en-US" smtClean="0"/>
              <a:t>‹#›</a:t>
            </a:fld>
            <a:endParaRPr lang="en-US"/>
          </a:p>
        </p:txBody>
      </p:sp>
    </p:spTree>
    <p:extLst>
      <p:ext uri="{BB962C8B-B14F-4D97-AF65-F5344CB8AC3E}">
        <p14:creationId xmlns:p14="http://schemas.microsoft.com/office/powerpoint/2010/main" val="3630225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AF051F-FC3B-8148-91A9-23CFDE697C66}" type="datetimeFigureOut">
              <a:rPr lang="en-US" smtClean="0"/>
              <a:t>1/23/20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C501D0-195E-6D46-BBF8-123FA6ED327F}" type="slidenum">
              <a:rPr lang="en-US" smtClean="0"/>
              <a:t>‹#›</a:t>
            </a:fld>
            <a:endParaRPr lang="en-US"/>
          </a:p>
        </p:txBody>
      </p:sp>
    </p:spTree>
    <p:extLst>
      <p:ext uri="{BB962C8B-B14F-4D97-AF65-F5344CB8AC3E}">
        <p14:creationId xmlns:p14="http://schemas.microsoft.com/office/powerpoint/2010/main" val="2666557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AF051F-FC3B-8148-91A9-23CFDE697C66}" type="datetimeFigureOut">
              <a:rPr lang="en-US" smtClean="0"/>
              <a:t>1/23/20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C501D0-195E-6D46-BBF8-123FA6ED327F}" type="slidenum">
              <a:rPr lang="en-US" smtClean="0"/>
              <a:t>‹#›</a:t>
            </a:fld>
            <a:endParaRPr lang="en-US"/>
          </a:p>
        </p:txBody>
      </p:sp>
    </p:spTree>
    <p:extLst>
      <p:ext uri="{BB962C8B-B14F-4D97-AF65-F5344CB8AC3E}">
        <p14:creationId xmlns:p14="http://schemas.microsoft.com/office/powerpoint/2010/main" val="4212514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AF051F-FC3B-8148-91A9-23CFDE697C66}" type="datetimeFigureOut">
              <a:rPr lang="en-US" smtClean="0"/>
              <a:t>1/23/20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C501D0-195E-6D46-BBF8-123FA6ED327F}" type="slidenum">
              <a:rPr lang="en-US" smtClean="0"/>
              <a:t>‹#›</a:t>
            </a:fld>
            <a:endParaRPr lang="en-US"/>
          </a:p>
        </p:txBody>
      </p:sp>
    </p:spTree>
    <p:extLst>
      <p:ext uri="{BB962C8B-B14F-4D97-AF65-F5344CB8AC3E}">
        <p14:creationId xmlns:p14="http://schemas.microsoft.com/office/powerpoint/2010/main" val="1904858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AF051F-FC3B-8148-91A9-23CFDE697C66}" type="datetimeFigureOut">
              <a:rPr lang="en-US" smtClean="0"/>
              <a:t>1/23/20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501D0-195E-6D46-BBF8-123FA6ED327F}" type="slidenum">
              <a:rPr lang="en-US" smtClean="0"/>
              <a:t>‹#›</a:t>
            </a:fld>
            <a:endParaRPr lang="en-US"/>
          </a:p>
        </p:txBody>
      </p:sp>
    </p:spTree>
    <p:extLst>
      <p:ext uri="{BB962C8B-B14F-4D97-AF65-F5344CB8AC3E}">
        <p14:creationId xmlns:p14="http://schemas.microsoft.com/office/powerpoint/2010/main" val="345450950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79167"/>
          </a:xfrm>
        </p:spPr>
        <p:txBody>
          <a:bodyPr>
            <a:noAutofit/>
          </a:bodyPr>
          <a:lstStyle/>
          <a:p>
            <a:r>
              <a:rPr lang="en-US" sz="3200" b="1" dirty="0">
                <a:solidFill>
                  <a:srgbClr val="FFFF00"/>
                </a:solidFill>
              </a:rPr>
              <a:t>ADVICE ON WRITING</a:t>
            </a:r>
            <a:br>
              <a:rPr lang="en-US" sz="3200" b="1" dirty="0">
                <a:solidFill>
                  <a:srgbClr val="FFFF00"/>
                </a:solidFill>
              </a:rPr>
            </a:br>
            <a:r>
              <a:rPr lang="en-US" sz="3200" b="1" dirty="0">
                <a:solidFill>
                  <a:srgbClr val="FFFF00"/>
                </a:solidFill>
              </a:rPr>
              <a:t> CREATIVE NONFICTION</a:t>
            </a:r>
            <a:br>
              <a:rPr lang="en-US" sz="3200" b="1" dirty="0">
                <a:solidFill>
                  <a:srgbClr val="FFFF00"/>
                </a:solidFill>
              </a:rPr>
            </a:br>
            <a:r>
              <a:rPr lang="en-US" sz="3200" b="1" dirty="0">
                <a:solidFill>
                  <a:srgbClr val="FFFF00"/>
                </a:solidFill>
              </a:rPr>
              <a:t>By David Foster Wallace</a:t>
            </a:r>
          </a:p>
        </p:txBody>
      </p:sp>
      <p:sp>
        <p:nvSpPr>
          <p:cNvPr id="3" name="Content Placeholder 2"/>
          <p:cNvSpPr>
            <a:spLocks noGrp="1"/>
          </p:cNvSpPr>
          <p:nvPr>
            <p:ph idx="1"/>
          </p:nvPr>
        </p:nvSpPr>
        <p:spPr/>
        <p:txBody>
          <a:bodyPr>
            <a:noAutofit/>
          </a:bodyPr>
          <a:lstStyle/>
          <a:p>
            <a:r>
              <a:rPr lang="en-US" sz="1600" dirty="0"/>
              <a:t>As nonfiction, the works are connected to actual states of affairs in the world, are “true” to some reliable extent. If, for example, a certain event is alleged to have occurred, it must really have occurred; if a proposition is asserted, the reader expects some proof of (or argument for) its accuracy. At the same time, the adjective </a:t>
            </a:r>
            <a:r>
              <a:rPr lang="en-US" sz="1600" i="1" dirty="0"/>
              <a:t>creative </a:t>
            </a:r>
            <a:r>
              <a:rPr lang="en-US" sz="1600" dirty="0"/>
              <a:t>signifies that some goal(s) other than sheer truthfulness motivates the writer and informs her work. This creative goal, broadly stated, may be to interest readers, or to instruct them, or to entertain them, to move or persuade, to edify, to redeem, to amuse, to get readers to look more closely at or </a:t>
            </a:r>
            <a:r>
              <a:rPr lang="en-US" sz="1600" b="1" u="sng" dirty="0">
                <a:solidFill>
                  <a:srgbClr val="FFFF00"/>
                </a:solidFill>
              </a:rPr>
              <a:t>think more deeply about something that’s worth their attention. </a:t>
            </a:r>
            <a:r>
              <a:rPr lang="en-US" sz="1600" dirty="0"/>
              <a:t>. . or some combination(s) of these. </a:t>
            </a:r>
            <a:r>
              <a:rPr lang="en-US" sz="1600" i="1" dirty="0"/>
              <a:t>Creative </a:t>
            </a:r>
            <a:r>
              <a:rPr lang="en-US" sz="1600" dirty="0"/>
              <a:t>also suggests that this kind of nonfiction tends to bear traces of its own </a:t>
            </a:r>
            <a:r>
              <a:rPr lang="en-US" sz="1600" dirty="0" err="1"/>
              <a:t>artificing</a:t>
            </a:r>
            <a:r>
              <a:rPr lang="en-US" sz="1600" dirty="0"/>
              <a:t>; the essay’s author usually wants us to see and understand her as the text’s maker. </a:t>
            </a:r>
            <a:r>
              <a:rPr lang="en-US" sz="1600" b="1" dirty="0">
                <a:solidFill>
                  <a:srgbClr val="FFFF00"/>
                </a:solidFill>
              </a:rPr>
              <a:t>This does not, however, mean that an essayist’s main goal is simply to “share” or “express herself” or whatever feel-good term you might have got taught in high school. In the grown-up world, creative nonfiction is not </a:t>
            </a:r>
            <a:r>
              <a:rPr lang="en-US" sz="1600" b="1" i="1" dirty="0">
                <a:solidFill>
                  <a:srgbClr val="FFFF00"/>
                </a:solidFill>
              </a:rPr>
              <a:t>expressive </a:t>
            </a:r>
            <a:r>
              <a:rPr lang="en-US" sz="1600" b="1" dirty="0">
                <a:solidFill>
                  <a:srgbClr val="FFFF00"/>
                </a:solidFill>
              </a:rPr>
              <a:t>writing but rather </a:t>
            </a:r>
            <a:r>
              <a:rPr lang="en-US" sz="1600" b="1" i="1" dirty="0">
                <a:solidFill>
                  <a:srgbClr val="FFFF00"/>
                </a:solidFill>
              </a:rPr>
              <a:t>communicative </a:t>
            </a:r>
            <a:r>
              <a:rPr lang="en-US" sz="1600" b="1" dirty="0">
                <a:solidFill>
                  <a:srgbClr val="FFFF00"/>
                </a:solidFill>
              </a:rPr>
              <a:t>writing. And an axiom of communicative writing is that the reader does not automatically care about you (the writer), nor does she find you fascinating as a person, nor does she feel a deep natural interest in the same things that interest you. The reader, in fact, will feel about you, your subject, and your essay only what your written words themselves induce her to feel. An advantage of the workshop format is that it will allow you to hear what other reasonably intelligent adults have been induced to think and feel about each essay you write for the course.</a:t>
            </a:r>
          </a:p>
        </p:txBody>
      </p:sp>
    </p:spTree>
    <p:extLst>
      <p:ext uri="{BB962C8B-B14F-4D97-AF65-F5344CB8AC3E}">
        <p14:creationId xmlns:p14="http://schemas.microsoft.com/office/powerpoint/2010/main" val="231030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6E93B-1AB5-0A4F-8935-8DFFD6B10E40}"/>
              </a:ext>
            </a:extLst>
          </p:cNvPr>
          <p:cNvSpPr>
            <a:spLocks noGrp="1"/>
          </p:cNvSpPr>
          <p:nvPr>
            <p:ph type="title"/>
          </p:nvPr>
        </p:nvSpPr>
        <p:spPr/>
        <p:txBody>
          <a:bodyPr>
            <a:normAutofit fontScale="90000"/>
          </a:bodyPr>
          <a:lstStyle/>
          <a:p>
            <a:r>
              <a:rPr lang="en-US" b="1" dirty="0">
                <a:solidFill>
                  <a:srgbClr val="FFFF00"/>
                </a:solidFill>
              </a:rPr>
              <a:t>INCONSISTENT TENSES WILL KILL YOUR GRADE</a:t>
            </a:r>
          </a:p>
        </p:txBody>
      </p:sp>
      <p:sp>
        <p:nvSpPr>
          <p:cNvPr id="3" name="Content Placeholder 2">
            <a:extLst>
              <a:ext uri="{FF2B5EF4-FFF2-40B4-BE49-F238E27FC236}">
                <a16:creationId xmlns:a16="http://schemas.microsoft.com/office/drawing/2014/main" id="{9FF8795B-7382-1A4F-A63B-CA51EC7CC1AA}"/>
              </a:ext>
            </a:extLst>
          </p:cNvPr>
          <p:cNvSpPr>
            <a:spLocks noGrp="1"/>
          </p:cNvSpPr>
          <p:nvPr>
            <p:ph idx="1"/>
          </p:nvPr>
        </p:nvSpPr>
        <p:spPr/>
        <p:txBody>
          <a:bodyPr>
            <a:normAutofit fontScale="92500" lnSpcReduction="20000"/>
          </a:bodyPr>
          <a:lstStyle/>
          <a:p>
            <a:r>
              <a:rPr lang="en-US" dirty="0"/>
              <a:t>It was a partly cloudy day at Kapiolani Community College and I was sitting in the classroom dreaming of the weekend,  pretending to listen to my professor discuss the importance  of being consistent with tense. To be honest, I really didn’t care because I’m kind of a half-ass student anyway. So he looks up and says: “If you screw up your tenses, you’ll never get an A on your essay.” I look up at him and think about how wholly unfair this is. I then stare at my laptop, open my Instagram, and get back to things that really matter. </a:t>
            </a:r>
          </a:p>
          <a:p>
            <a:endParaRPr lang="en-US" dirty="0"/>
          </a:p>
        </p:txBody>
      </p:sp>
    </p:spTree>
    <p:extLst>
      <p:ext uri="{BB962C8B-B14F-4D97-AF65-F5344CB8AC3E}">
        <p14:creationId xmlns:p14="http://schemas.microsoft.com/office/powerpoint/2010/main" val="6678115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6E93B-1AB5-0A4F-8935-8DFFD6B10E40}"/>
              </a:ext>
            </a:extLst>
          </p:cNvPr>
          <p:cNvSpPr>
            <a:spLocks noGrp="1"/>
          </p:cNvSpPr>
          <p:nvPr>
            <p:ph type="title"/>
          </p:nvPr>
        </p:nvSpPr>
        <p:spPr/>
        <p:txBody>
          <a:bodyPr>
            <a:normAutofit fontScale="90000"/>
          </a:bodyPr>
          <a:lstStyle/>
          <a:p>
            <a:r>
              <a:rPr lang="en-US" b="1" dirty="0">
                <a:solidFill>
                  <a:srgbClr val="FFFF00"/>
                </a:solidFill>
              </a:rPr>
              <a:t>INCONSISTENT TENSES WILL KILL YOUR GRADE</a:t>
            </a:r>
          </a:p>
        </p:txBody>
      </p:sp>
      <p:sp>
        <p:nvSpPr>
          <p:cNvPr id="3" name="Content Placeholder 2">
            <a:extLst>
              <a:ext uri="{FF2B5EF4-FFF2-40B4-BE49-F238E27FC236}">
                <a16:creationId xmlns:a16="http://schemas.microsoft.com/office/drawing/2014/main" id="{9FF8795B-7382-1A4F-A63B-CA51EC7CC1AA}"/>
              </a:ext>
            </a:extLst>
          </p:cNvPr>
          <p:cNvSpPr>
            <a:spLocks noGrp="1"/>
          </p:cNvSpPr>
          <p:nvPr>
            <p:ph idx="1"/>
          </p:nvPr>
        </p:nvSpPr>
        <p:spPr/>
        <p:txBody>
          <a:bodyPr>
            <a:normAutofit fontScale="92500" lnSpcReduction="20000"/>
          </a:bodyPr>
          <a:lstStyle/>
          <a:p>
            <a:r>
              <a:rPr lang="en-US" dirty="0"/>
              <a:t>It </a:t>
            </a:r>
            <a:r>
              <a:rPr lang="en-US" b="1" dirty="0">
                <a:solidFill>
                  <a:srgbClr val="FFFF00"/>
                </a:solidFill>
              </a:rPr>
              <a:t>was</a:t>
            </a:r>
            <a:r>
              <a:rPr lang="en-US" b="1" dirty="0"/>
              <a:t> </a:t>
            </a:r>
            <a:r>
              <a:rPr lang="en-US" dirty="0"/>
              <a:t>a partly cloudy day at Kapiolani Community College and I </a:t>
            </a:r>
            <a:r>
              <a:rPr lang="en-US" b="1" dirty="0">
                <a:solidFill>
                  <a:srgbClr val="FFFF00"/>
                </a:solidFill>
              </a:rPr>
              <a:t>was</a:t>
            </a:r>
            <a:r>
              <a:rPr lang="en-US" b="1" dirty="0"/>
              <a:t> </a:t>
            </a:r>
            <a:r>
              <a:rPr lang="en-US" dirty="0"/>
              <a:t>sitting in the classroom dreaming of the weekend,  pretending to listen to my professor discuss the importance of being consistent with tense. To be honest, I really didn’t care because I’m kind of a half-ass student anyway.</a:t>
            </a:r>
            <a:r>
              <a:rPr lang="en-US" b="1" dirty="0">
                <a:solidFill>
                  <a:srgbClr val="FFFF00"/>
                </a:solidFill>
              </a:rPr>
              <a:t> So he looks up and says: </a:t>
            </a:r>
            <a:r>
              <a:rPr lang="en-US" dirty="0"/>
              <a:t>“If you screw up your tenses, you’ll never get an A on your essay.” I </a:t>
            </a:r>
            <a:r>
              <a:rPr lang="en-US" b="1" dirty="0">
                <a:solidFill>
                  <a:srgbClr val="FFFF00"/>
                </a:solidFill>
              </a:rPr>
              <a:t>look up </a:t>
            </a:r>
            <a:r>
              <a:rPr lang="en-US" dirty="0"/>
              <a:t>at him and </a:t>
            </a:r>
            <a:r>
              <a:rPr lang="en-US" b="1" dirty="0">
                <a:solidFill>
                  <a:srgbClr val="FFFF00"/>
                </a:solidFill>
              </a:rPr>
              <a:t>think about </a:t>
            </a:r>
            <a:r>
              <a:rPr lang="en-US" dirty="0"/>
              <a:t>how wholly unfair this </a:t>
            </a:r>
            <a:r>
              <a:rPr lang="en-US" b="1" dirty="0">
                <a:solidFill>
                  <a:srgbClr val="FFFF00"/>
                </a:solidFill>
              </a:rPr>
              <a:t>is</a:t>
            </a:r>
            <a:r>
              <a:rPr lang="en-US" dirty="0"/>
              <a:t>. I then </a:t>
            </a:r>
            <a:r>
              <a:rPr lang="en-US" b="1" dirty="0">
                <a:solidFill>
                  <a:srgbClr val="FFFF00"/>
                </a:solidFill>
              </a:rPr>
              <a:t>stare </a:t>
            </a:r>
            <a:r>
              <a:rPr lang="en-US" dirty="0"/>
              <a:t>at my laptop, </a:t>
            </a:r>
            <a:r>
              <a:rPr lang="en-US" b="1" dirty="0">
                <a:solidFill>
                  <a:srgbClr val="FFFF00"/>
                </a:solidFill>
              </a:rPr>
              <a:t>open</a:t>
            </a:r>
            <a:r>
              <a:rPr lang="en-US" dirty="0"/>
              <a:t> my Instagram, and </a:t>
            </a:r>
            <a:r>
              <a:rPr lang="en-US" b="1" dirty="0">
                <a:solidFill>
                  <a:srgbClr val="FFFF00"/>
                </a:solidFill>
              </a:rPr>
              <a:t>get back </a:t>
            </a:r>
            <a:r>
              <a:rPr lang="en-US" dirty="0"/>
              <a:t>to things that really matter. </a:t>
            </a:r>
          </a:p>
          <a:p>
            <a:endParaRPr lang="en-US" dirty="0"/>
          </a:p>
        </p:txBody>
      </p:sp>
    </p:spTree>
    <p:extLst>
      <p:ext uri="{BB962C8B-B14F-4D97-AF65-F5344CB8AC3E}">
        <p14:creationId xmlns:p14="http://schemas.microsoft.com/office/powerpoint/2010/main" val="4264608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6E93B-1AB5-0A4F-8935-8DFFD6B10E40}"/>
              </a:ext>
            </a:extLst>
          </p:cNvPr>
          <p:cNvSpPr>
            <a:spLocks noGrp="1"/>
          </p:cNvSpPr>
          <p:nvPr>
            <p:ph type="title"/>
          </p:nvPr>
        </p:nvSpPr>
        <p:spPr/>
        <p:txBody>
          <a:bodyPr>
            <a:normAutofit fontScale="90000"/>
          </a:bodyPr>
          <a:lstStyle/>
          <a:p>
            <a:r>
              <a:rPr lang="en-US" b="1" dirty="0">
                <a:solidFill>
                  <a:srgbClr val="FFFF00"/>
                </a:solidFill>
              </a:rPr>
              <a:t>INCONSISTENT TENSES WILL KILL YOUR GRADE</a:t>
            </a:r>
          </a:p>
        </p:txBody>
      </p:sp>
      <p:sp>
        <p:nvSpPr>
          <p:cNvPr id="3" name="Content Placeholder 2">
            <a:extLst>
              <a:ext uri="{FF2B5EF4-FFF2-40B4-BE49-F238E27FC236}">
                <a16:creationId xmlns:a16="http://schemas.microsoft.com/office/drawing/2014/main" id="{9FF8795B-7382-1A4F-A63B-CA51EC7CC1AA}"/>
              </a:ext>
            </a:extLst>
          </p:cNvPr>
          <p:cNvSpPr>
            <a:spLocks noGrp="1"/>
          </p:cNvSpPr>
          <p:nvPr>
            <p:ph idx="1"/>
          </p:nvPr>
        </p:nvSpPr>
        <p:spPr/>
        <p:txBody>
          <a:bodyPr>
            <a:normAutofit fontScale="92500" lnSpcReduction="20000"/>
          </a:bodyPr>
          <a:lstStyle/>
          <a:p>
            <a:pPr marL="0" indent="0">
              <a:buNone/>
            </a:pPr>
            <a:r>
              <a:rPr lang="en-US" dirty="0"/>
              <a:t>It </a:t>
            </a:r>
            <a:r>
              <a:rPr lang="en-US" b="1" dirty="0">
                <a:solidFill>
                  <a:srgbClr val="FFFF00"/>
                </a:solidFill>
              </a:rPr>
              <a:t>was</a:t>
            </a:r>
            <a:r>
              <a:rPr lang="en-US" b="1" dirty="0"/>
              <a:t> </a:t>
            </a:r>
            <a:r>
              <a:rPr lang="en-US" dirty="0"/>
              <a:t>a partly cloud day at Kapiolani Community College and I </a:t>
            </a:r>
            <a:r>
              <a:rPr lang="en-US" b="1" dirty="0">
                <a:solidFill>
                  <a:srgbClr val="FFFF00"/>
                </a:solidFill>
              </a:rPr>
              <a:t>was</a:t>
            </a:r>
            <a:r>
              <a:rPr lang="en-US" b="1" dirty="0"/>
              <a:t> </a:t>
            </a:r>
            <a:r>
              <a:rPr lang="en-US" dirty="0"/>
              <a:t>sitting in the classroom dreaming of the weekend,  pretending to listen to my professor discuss the importance of being consistent with tense. To be honest, I really didn’t care because I’m kind of a half-ass student anyway.</a:t>
            </a:r>
            <a:r>
              <a:rPr lang="en-US" b="1" dirty="0">
                <a:solidFill>
                  <a:srgbClr val="FFFF00"/>
                </a:solidFill>
              </a:rPr>
              <a:t> So he looks up and says: </a:t>
            </a:r>
            <a:r>
              <a:rPr lang="en-US" dirty="0"/>
              <a:t>“If you screw up your tenses, you’ll never get an A on your essay.” I </a:t>
            </a:r>
            <a:r>
              <a:rPr lang="en-US" b="1" dirty="0">
                <a:solidFill>
                  <a:srgbClr val="FFFF00"/>
                </a:solidFill>
              </a:rPr>
              <a:t>look up </a:t>
            </a:r>
            <a:r>
              <a:rPr lang="en-US" dirty="0"/>
              <a:t>at him and </a:t>
            </a:r>
            <a:r>
              <a:rPr lang="en-US" b="1" dirty="0">
                <a:solidFill>
                  <a:srgbClr val="FFFF00"/>
                </a:solidFill>
              </a:rPr>
              <a:t>think about </a:t>
            </a:r>
            <a:r>
              <a:rPr lang="en-US" dirty="0"/>
              <a:t>how wholly unfair this </a:t>
            </a:r>
            <a:r>
              <a:rPr lang="en-US" b="1" dirty="0">
                <a:solidFill>
                  <a:srgbClr val="FFFF00"/>
                </a:solidFill>
              </a:rPr>
              <a:t>is</a:t>
            </a:r>
            <a:r>
              <a:rPr lang="en-US" dirty="0"/>
              <a:t>. I then </a:t>
            </a:r>
            <a:r>
              <a:rPr lang="en-US" b="1" dirty="0">
                <a:solidFill>
                  <a:srgbClr val="FFFF00"/>
                </a:solidFill>
              </a:rPr>
              <a:t>stare </a:t>
            </a:r>
            <a:r>
              <a:rPr lang="en-US" dirty="0"/>
              <a:t>at my laptop, </a:t>
            </a:r>
            <a:r>
              <a:rPr lang="en-US" b="1" dirty="0">
                <a:solidFill>
                  <a:srgbClr val="FFFF00"/>
                </a:solidFill>
              </a:rPr>
              <a:t>open</a:t>
            </a:r>
            <a:r>
              <a:rPr lang="en-US" dirty="0"/>
              <a:t> my Instagram, and </a:t>
            </a:r>
            <a:r>
              <a:rPr lang="en-US" b="1" dirty="0"/>
              <a:t>get back </a:t>
            </a:r>
            <a:r>
              <a:rPr lang="en-US" dirty="0"/>
              <a:t>to things that really matter. </a:t>
            </a:r>
          </a:p>
          <a:p>
            <a:pPr marL="0" indent="0">
              <a:buNone/>
            </a:pPr>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3993694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FOR GOD’S SAKE</a:t>
            </a:r>
            <a:br>
              <a:rPr lang="en-US" b="1" dirty="0">
                <a:solidFill>
                  <a:srgbClr val="FFFF00"/>
                </a:solidFill>
              </a:rPr>
            </a:br>
            <a:r>
              <a:rPr lang="en-US" b="1" dirty="0">
                <a:solidFill>
                  <a:srgbClr val="FFFF00"/>
                </a:solidFill>
              </a:rPr>
              <a:t>BE CONSISTENT WITH TENSE!</a:t>
            </a:r>
            <a:endParaRPr lang="en-US" dirty="0"/>
          </a:p>
        </p:txBody>
      </p:sp>
      <p:sp>
        <p:nvSpPr>
          <p:cNvPr id="3" name="Content Placeholder 2"/>
          <p:cNvSpPr>
            <a:spLocks noGrp="1"/>
          </p:cNvSpPr>
          <p:nvPr>
            <p:ph idx="1"/>
          </p:nvPr>
        </p:nvSpPr>
        <p:spPr/>
        <p:txBody>
          <a:bodyPr/>
          <a:lstStyle/>
          <a:p>
            <a:r>
              <a:rPr lang="en-US" dirty="0"/>
              <a:t>1) THINK about what "tense" or "time" the overall sentence is in - past, present or future.</a:t>
            </a:r>
          </a:p>
          <a:p>
            <a:r>
              <a:rPr lang="en-US" dirty="0"/>
              <a:t>2)  LOCATE verbs (action words) in the sentence, and see what tense they are in.</a:t>
            </a:r>
          </a:p>
          <a:p>
            <a:r>
              <a:rPr lang="en-US" dirty="0"/>
              <a:t>3)  RE-READ the sentence, to make sure you understand what it is saying.</a:t>
            </a:r>
          </a:p>
          <a:p>
            <a:r>
              <a:rPr lang="en-US" dirty="0"/>
              <a:t>4)  RE-EXAMINE the verbs in the sentence, to make sure they are in a consistent tense.</a:t>
            </a:r>
          </a:p>
        </p:txBody>
      </p:sp>
    </p:spTree>
    <p:extLst>
      <p:ext uri="{BB962C8B-B14F-4D97-AF65-F5344CB8AC3E}">
        <p14:creationId xmlns:p14="http://schemas.microsoft.com/office/powerpoint/2010/main" val="310519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TENSE: CAREFUL CONSIDERATIONS</a:t>
            </a:r>
          </a:p>
        </p:txBody>
      </p:sp>
      <p:sp>
        <p:nvSpPr>
          <p:cNvPr id="3" name="Content Placeholder 2"/>
          <p:cNvSpPr>
            <a:spLocks noGrp="1"/>
          </p:cNvSpPr>
          <p:nvPr>
            <p:ph idx="1"/>
          </p:nvPr>
        </p:nvSpPr>
        <p:spPr/>
        <p:txBody>
          <a:bodyPr>
            <a:normAutofit fontScale="92500"/>
          </a:bodyPr>
          <a:lstStyle/>
          <a:p>
            <a:endParaRPr lang="en-US" dirty="0"/>
          </a:p>
          <a:p>
            <a:r>
              <a:rPr lang="en-US" dirty="0"/>
              <a:t>I stood up, yawned, stretched my arms towards the sky and walked into the kitchen. “Damn it,” I said to myself. I forgot that I was out of coffee, and so I grabbed my raincoat out of the closet and headed into the morning dew. It was so cold that I saw my breath in the freezing air. I placed the key into the ignition and tried to get the engine to turn over. It was dead.</a:t>
            </a:r>
          </a:p>
        </p:txBody>
      </p:sp>
    </p:spTree>
    <p:extLst>
      <p:ext uri="{BB962C8B-B14F-4D97-AF65-F5344CB8AC3E}">
        <p14:creationId xmlns:p14="http://schemas.microsoft.com/office/powerpoint/2010/main" val="38289848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TENSE: CAREFUL CONSIDERATIONS</a:t>
            </a:r>
          </a:p>
        </p:txBody>
      </p:sp>
      <p:sp>
        <p:nvSpPr>
          <p:cNvPr id="3" name="Content Placeholder 2"/>
          <p:cNvSpPr>
            <a:spLocks noGrp="1"/>
          </p:cNvSpPr>
          <p:nvPr>
            <p:ph idx="1"/>
          </p:nvPr>
        </p:nvSpPr>
        <p:spPr/>
        <p:txBody>
          <a:bodyPr/>
          <a:lstStyle/>
          <a:p>
            <a:r>
              <a:rPr lang="en-US" dirty="0"/>
              <a:t>I stand up, yawn, stretch my arms towards the sky and walk into the kitchen. “Damn it,” I say to myself, remembering that I’m out of coffee. I grab my raincoat out of the closet and head into the morning dew. It’s so cold that I can see my breath in the freezing air. I place my key into the ignition, hoping the engine will turn over. It’s dead. </a:t>
            </a:r>
          </a:p>
          <a:p>
            <a:endParaRPr lang="en-US" dirty="0"/>
          </a:p>
        </p:txBody>
      </p:sp>
    </p:spTree>
    <p:extLst>
      <p:ext uri="{BB962C8B-B14F-4D97-AF65-F5344CB8AC3E}">
        <p14:creationId xmlns:p14="http://schemas.microsoft.com/office/powerpoint/2010/main" val="23736818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04DE852-E71B-0C4A-B53A-61CE9AA9737C}"/>
              </a:ext>
            </a:extLst>
          </p:cNvPr>
          <p:cNvSpPr>
            <a:spLocks noGrp="1"/>
          </p:cNvSpPr>
          <p:nvPr>
            <p:ph type="ctrTitle"/>
          </p:nvPr>
        </p:nvSpPr>
        <p:spPr/>
        <p:txBody>
          <a:bodyPr/>
          <a:lstStyle/>
          <a:p>
            <a:r>
              <a:rPr lang="en-US" b="1" dirty="0">
                <a:solidFill>
                  <a:srgbClr val="FFFF00"/>
                </a:solidFill>
              </a:rPr>
              <a:t>TYPES OF CREATIVE NONFICTION</a:t>
            </a:r>
          </a:p>
        </p:txBody>
      </p:sp>
      <p:sp>
        <p:nvSpPr>
          <p:cNvPr id="5" name="Subtitle 4">
            <a:extLst>
              <a:ext uri="{FF2B5EF4-FFF2-40B4-BE49-F238E27FC236}">
                <a16:creationId xmlns:a16="http://schemas.microsoft.com/office/drawing/2014/main" id="{CB19B893-BD3E-7043-B8B7-BE57B5D21F4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216456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DA1E2-48F1-5240-A0D3-C633DD6DCE3E}"/>
              </a:ext>
            </a:extLst>
          </p:cNvPr>
          <p:cNvSpPr>
            <a:spLocks noGrp="1"/>
          </p:cNvSpPr>
          <p:nvPr>
            <p:ph type="title"/>
          </p:nvPr>
        </p:nvSpPr>
        <p:spPr/>
        <p:txBody>
          <a:bodyPr/>
          <a:lstStyle/>
          <a:p>
            <a:r>
              <a:rPr lang="en-US" b="1" dirty="0">
                <a:solidFill>
                  <a:srgbClr val="FFFF00"/>
                </a:solidFill>
              </a:rPr>
              <a:t>THE PERSONAL ESSAY</a:t>
            </a:r>
          </a:p>
        </p:txBody>
      </p:sp>
      <p:sp>
        <p:nvSpPr>
          <p:cNvPr id="3" name="Content Placeholder 2">
            <a:extLst>
              <a:ext uri="{FF2B5EF4-FFF2-40B4-BE49-F238E27FC236}">
                <a16:creationId xmlns:a16="http://schemas.microsoft.com/office/drawing/2014/main" id="{EE3B135B-64DF-DD4F-9336-EB2DF8123D64}"/>
              </a:ext>
            </a:extLst>
          </p:cNvPr>
          <p:cNvSpPr>
            <a:spLocks noGrp="1"/>
          </p:cNvSpPr>
          <p:nvPr>
            <p:ph idx="1"/>
          </p:nvPr>
        </p:nvSpPr>
        <p:spPr/>
        <p:txBody>
          <a:bodyPr/>
          <a:lstStyle/>
          <a:p>
            <a:r>
              <a:rPr lang="en-US" dirty="0"/>
              <a:t>A piece of writing, usually in the first person, that focuses on a topic through the lens of the personal experience of the narrator. It can be narrative or non-narrative-it can tell a story in a traditional way or improvise a new way for doing so. Ultimately, it should always be based on true, personal experience.</a:t>
            </a:r>
          </a:p>
        </p:txBody>
      </p:sp>
    </p:spTree>
    <p:extLst>
      <p:ext uri="{BB962C8B-B14F-4D97-AF65-F5344CB8AC3E}">
        <p14:creationId xmlns:p14="http://schemas.microsoft.com/office/powerpoint/2010/main" val="3185394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2EBE0-3EC9-804C-A59F-10516C223843}"/>
              </a:ext>
            </a:extLst>
          </p:cNvPr>
          <p:cNvSpPr>
            <a:spLocks noGrp="1"/>
          </p:cNvSpPr>
          <p:nvPr>
            <p:ph type="title"/>
          </p:nvPr>
        </p:nvSpPr>
        <p:spPr/>
        <p:txBody>
          <a:bodyPr/>
          <a:lstStyle/>
          <a:p>
            <a:r>
              <a:rPr lang="en-US" b="1" dirty="0">
                <a:solidFill>
                  <a:srgbClr val="FFFF00"/>
                </a:solidFill>
              </a:rPr>
              <a:t>THE MEMOIR</a:t>
            </a:r>
          </a:p>
        </p:txBody>
      </p:sp>
      <p:sp>
        <p:nvSpPr>
          <p:cNvPr id="3" name="Content Placeholder 2">
            <a:extLst>
              <a:ext uri="{FF2B5EF4-FFF2-40B4-BE49-F238E27FC236}">
                <a16:creationId xmlns:a16="http://schemas.microsoft.com/office/drawing/2014/main" id="{43ADB9D9-E120-6643-ABDD-952BFC85E806}"/>
              </a:ext>
            </a:extLst>
          </p:cNvPr>
          <p:cNvSpPr>
            <a:spLocks noGrp="1"/>
          </p:cNvSpPr>
          <p:nvPr>
            <p:ph idx="1"/>
          </p:nvPr>
        </p:nvSpPr>
        <p:spPr/>
        <p:txBody>
          <a:bodyPr/>
          <a:lstStyle/>
          <a:p>
            <a:r>
              <a:rPr lang="en-US" dirty="0"/>
              <a:t>A memoir is a longer piece of creative nonfiction that delves deep into a writer's personal experience. It typically uses multiple scenes/stories as a way of examining a writer's life (or an important moment in a writer's life). It is usually, but not necessarily, narrative.</a:t>
            </a:r>
          </a:p>
          <a:p>
            <a:endParaRPr lang="en-US" dirty="0"/>
          </a:p>
        </p:txBody>
      </p:sp>
    </p:spTree>
    <p:extLst>
      <p:ext uri="{BB962C8B-B14F-4D97-AF65-F5344CB8AC3E}">
        <p14:creationId xmlns:p14="http://schemas.microsoft.com/office/powerpoint/2010/main" val="220752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C3B70-F659-F640-B911-46A68400C582}"/>
              </a:ext>
            </a:extLst>
          </p:cNvPr>
          <p:cNvSpPr>
            <a:spLocks noGrp="1"/>
          </p:cNvSpPr>
          <p:nvPr>
            <p:ph type="title"/>
          </p:nvPr>
        </p:nvSpPr>
        <p:spPr/>
        <p:txBody>
          <a:bodyPr/>
          <a:lstStyle/>
          <a:p>
            <a:r>
              <a:rPr lang="en-US" b="1" dirty="0">
                <a:solidFill>
                  <a:srgbClr val="FFFF00"/>
                </a:solidFill>
              </a:rPr>
              <a:t>THE SHORT/SHORT</a:t>
            </a:r>
          </a:p>
        </p:txBody>
      </p:sp>
      <p:sp>
        <p:nvSpPr>
          <p:cNvPr id="3" name="Content Placeholder 2">
            <a:extLst>
              <a:ext uri="{FF2B5EF4-FFF2-40B4-BE49-F238E27FC236}">
                <a16:creationId xmlns:a16="http://schemas.microsoft.com/office/drawing/2014/main" id="{B2A687E0-5C47-D74C-80AA-1E3C55563B72}"/>
              </a:ext>
            </a:extLst>
          </p:cNvPr>
          <p:cNvSpPr>
            <a:spLocks noGrp="1"/>
          </p:cNvSpPr>
          <p:nvPr>
            <p:ph idx="1"/>
          </p:nvPr>
        </p:nvSpPr>
        <p:spPr/>
        <p:txBody>
          <a:bodyPr/>
          <a:lstStyle/>
          <a:p>
            <a:r>
              <a:rPr lang="en-US" dirty="0"/>
              <a:t>A short/short is a (typically) narrative work that is concise and to the point. It uses imagery and details to relay the meaning, or the main idea of the piece. Typically it's only one or two scenes, and is like a flash of a moment that tells a whole story.</a:t>
            </a:r>
          </a:p>
        </p:txBody>
      </p:sp>
    </p:spTree>
    <p:extLst>
      <p:ext uri="{BB962C8B-B14F-4D97-AF65-F5344CB8AC3E}">
        <p14:creationId xmlns:p14="http://schemas.microsoft.com/office/powerpoint/2010/main" val="1200703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What Should I Write About?</a:t>
            </a:r>
          </a:p>
        </p:txBody>
      </p:sp>
      <p:sp>
        <p:nvSpPr>
          <p:cNvPr id="3" name="Content Placeholder 2"/>
          <p:cNvSpPr>
            <a:spLocks noGrp="1"/>
          </p:cNvSpPr>
          <p:nvPr>
            <p:ph idx="1"/>
          </p:nvPr>
        </p:nvSpPr>
        <p:spPr/>
        <p:txBody>
          <a:bodyPr>
            <a:normAutofit fontScale="55000" lnSpcReduction="20000"/>
          </a:bodyPr>
          <a:lstStyle/>
          <a:p>
            <a:r>
              <a:rPr lang="en-US" dirty="0"/>
              <a:t>Keep in mind that you do not necessarily have to write a personal essay. However, you should make it clear to the reader that you’re personally involved with whatever you’re writing about. </a:t>
            </a:r>
          </a:p>
          <a:p>
            <a:endParaRPr lang="en-US" dirty="0"/>
          </a:p>
          <a:p>
            <a:r>
              <a:rPr lang="en-US" dirty="0"/>
              <a:t>Should you attempt to write a personal narrative, keep in mind that your personal stories, while interesting, are often not enough on their own to become successful pieces of creative nonfiction. As you tell your personal narrative, you want to do the following:</a:t>
            </a:r>
          </a:p>
          <a:p>
            <a:endParaRPr lang="en-US" dirty="0"/>
          </a:p>
          <a:p>
            <a:r>
              <a:rPr lang="en-US" b="1" dirty="0">
                <a:solidFill>
                  <a:srgbClr val="FFFF00"/>
                </a:solidFill>
              </a:rPr>
              <a:t>1) </a:t>
            </a:r>
            <a:r>
              <a:rPr lang="en-US" dirty="0"/>
              <a:t>Provide your reader with access into an unfamiliar world (cultural, socioeconomic, intellectual, psychological, historical, </a:t>
            </a:r>
            <a:r>
              <a:rPr lang="en-US" dirty="0" err="1"/>
              <a:t>etc</a:t>
            </a:r>
            <a:r>
              <a:rPr lang="en-US" dirty="0"/>
              <a:t>).</a:t>
            </a:r>
          </a:p>
          <a:p>
            <a:endParaRPr lang="en-US" dirty="0"/>
          </a:p>
          <a:p>
            <a:r>
              <a:rPr lang="en-US" b="1" dirty="0">
                <a:solidFill>
                  <a:srgbClr val="FFFF00"/>
                </a:solidFill>
              </a:rPr>
              <a:t>2) </a:t>
            </a:r>
            <a:r>
              <a:rPr lang="en-US" dirty="0"/>
              <a:t>Include some basic research within the narrative (statistics, facts, figures, quotes from experts, </a:t>
            </a:r>
            <a:r>
              <a:rPr lang="en-US" dirty="0" err="1"/>
              <a:t>etc</a:t>
            </a:r>
            <a:r>
              <a:rPr lang="en-US" dirty="0"/>
              <a:t>). However, don’t overuse research to the point where your essay becomes a research essay (or something you’d write for an English composition course).</a:t>
            </a:r>
          </a:p>
          <a:p>
            <a:endParaRPr lang="en-US" dirty="0"/>
          </a:p>
          <a:p>
            <a:r>
              <a:rPr lang="en-US" b="1" dirty="0">
                <a:solidFill>
                  <a:srgbClr val="FFFF00"/>
                </a:solidFill>
              </a:rPr>
              <a:t>3) </a:t>
            </a:r>
            <a:r>
              <a:rPr lang="en-US" dirty="0"/>
              <a:t>TEACH YOUR READER SOMETHING BESIDES YOUR OWN STORY</a:t>
            </a:r>
          </a:p>
        </p:txBody>
      </p:sp>
    </p:spTree>
    <p:extLst>
      <p:ext uri="{BB962C8B-B14F-4D97-AF65-F5344CB8AC3E}">
        <p14:creationId xmlns:p14="http://schemas.microsoft.com/office/powerpoint/2010/main" val="16648207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F26AA-8D00-A142-B32A-8F7FB26C2278}"/>
              </a:ext>
            </a:extLst>
          </p:cNvPr>
          <p:cNvSpPr>
            <a:spLocks noGrp="1"/>
          </p:cNvSpPr>
          <p:nvPr>
            <p:ph type="title"/>
          </p:nvPr>
        </p:nvSpPr>
        <p:spPr/>
        <p:txBody>
          <a:bodyPr/>
          <a:lstStyle/>
          <a:p>
            <a:r>
              <a:rPr lang="en-US" b="1" dirty="0">
                <a:solidFill>
                  <a:srgbClr val="FFFF00"/>
                </a:solidFill>
              </a:rPr>
              <a:t>LITERARY JOURNALISM</a:t>
            </a:r>
          </a:p>
        </p:txBody>
      </p:sp>
      <p:sp>
        <p:nvSpPr>
          <p:cNvPr id="3" name="Content Placeholder 2">
            <a:extLst>
              <a:ext uri="{FF2B5EF4-FFF2-40B4-BE49-F238E27FC236}">
                <a16:creationId xmlns:a16="http://schemas.microsoft.com/office/drawing/2014/main" id="{C85D327D-DE77-7343-B5D0-53FC851AED07}"/>
              </a:ext>
            </a:extLst>
          </p:cNvPr>
          <p:cNvSpPr>
            <a:spLocks noGrp="1"/>
          </p:cNvSpPr>
          <p:nvPr>
            <p:ph idx="1"/>
          </p:nvPr>
        </p:nvSpPr>
        <p:spPr/>
        <p:txBody>
          <a:bodyPr>
            <a:normAutofit fontScale="77500" lnSpcReduction="20000"/>
          </a:bodyPr>
          <a:lstStyle/>
          <a:p>
            <a:r>
              <a:rPr lang="en-US" dirty="0"/>
              <a:t> Literary journalism uses the techniques of journalism (such as interviews and reviews) in order to look outside of the straight forward, objective world that journalism creates. It uses literary practices to capture the scene/setting of the assignment or the persona of the person being interviewed. It can often be narrative or heavily imagistic. Another important aspect of literary journalism is that it often stretches the idea of "objective facts" in order to better reflect real life and real people. In other words, while journalism is about being completely objective, literary journalism says that people can't be objective because they already have their own subjective views about the world. Therefore, by taking the "objectiveness" out of the journalistic process, the writer is being more truthful.</a:t>
            </a:r>
          </a:p>
        </p:txBody>
      </p:sp>
    </p:spTree>
    <p:extLst>
      <p:ext uri="{BB962C8B-B14F-4D97-AF65-F5344CB8AC3E}">
        <p14:creationId xmlns:p14="http://schemas.microsoft.com/office/powerpoint/2010/main" val="3080163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31148-245A-1D40-8ECA-D119B8B2784E}"/>
              </a:ext>
            </a:extLst>
          </p:cNvPr>
          <p:cNvSpPr>
            <a:spLocks noGrp="1"/>
          </p:cNvSpPr>
          <p:nvPr>
            <p:ph type="title"/>
          </p:nvPr>
        </p:nvSpPr>
        <p:spPr/>
        <p:txBody>
          <a:bodyPr/>
          <a:lstStyle/>
          <a:p>
            <a:r>
              <a:rPr lang="en-US" b="1" dirty="0">
                <a:solidFill>
                  <a:srgbClr val="FFFF00"/>
                </a:solidFill>
              </a:rPr>
              <a:t>THE LYRIC ESSAY</a:t>
            </a:r>
          </a:p>
        </p:txBody>
      </p:sp>
      <p:sp>
        <p:nvSpPr>
          <p:cNvPr id="3" name="Content Placeholder 2">
            <a:extLst>
              <a:ext uri="{FF2B5EF4-FFF2-40B4-BE49-F238E27FC236}">
                <a16:creationId xmlns:a16="http://schemas.microsoft.com/office/drawing/2014/main" id="{E577EF10-6902-4A4F-BBCC-07EC4A38B8F5}"/>
              </a:ext>
            </a:extLst>
          </p:cNvPr>
          <p:cNvSpPr>
            <a:spLocks noGrp="1"/>
          </p:cNvSpPr>
          <p:nvPr>
            <p:ph idx="1"/>
          </p:nvPr>
        </p:nvSpPr>
        <p:spPr/>
        <p:txBody>
          <a:bodyPr/>
          <a:lstStyle/>
          <a:p>
            <a:r>
              <a:rPr lang="en-US" b="1" dirty="0"/>
              <a:t> </a:t>
            </a:r>
            <a:r>
              <a:rPr lang="en-US" dirty="0"/>
              <a:t>The lyric essay is similar to the personal essay in that it also deals with a topic that affects the reader. However, the lyric essay relies heavily on descriptions and imagery. Lyrical suggests something poetic, musical, or flowing (in a sense). This type of piece uses a heavily descriptive, flowing tone in order to tell a story.</a:t>
            </a:r>
          </a:p>
          <a:p>
            <a:endParaRPr lang="en-US" dirty="0"/>
          </a:p>
        </p:txBody>
      </p:sp>
    </p:spTree>
    <p:extLst>
      <p:ext uri="{BB962C8B-B14F-4D97-AF65-F5344CB8AC3E}">
        <p14:creationId xmlns:p14="http://schemas.microsoft.com/office/powerpoint/2010/main" val="256071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solidFill>
                  <a:srgbClr val="FFFF00"/>
                </a:solidFill>
              </a:rPr>
              <a:t>SHOW, DON’T TELL</a:t>
            </a:r>
          </a:p>
        </p:txBody>
      </p:sp>
      <p:sp>
        <p:nvSpPr>
          <p:cNvPr id="5" name="Content Placeholder 4"/>
          <p:cNvSpPr>
            <a:spLocks noGrp="1"/>
          </p:cNvSpPr>
          <p:nvPr>
            <p:ph idx="1"/>
          </p:nvPr>
        </p:nvSpPr>
        <p:spPr/>
        <p:txBody>
          <a:bodyPr>
            <a:normAutofit fontScale="92500" lnSpcReduction="20000"/>
          </a:bodyPr>
          <a:lstStyle/>
          <a:p>
            <a:r>
              <a:rPr lang="en-US" dirty="0"/>
              <a:t>Show, don't tell is a technique often employed in various kinds of texts to enable the reader to experience the story through action, words, thoughts, senses, and feelings rather than through the author's exposition, summarization, and description. The goal is not to drown the reader in heavy-handed adjectives, but rather to allow readers to interpret significant details in the text. The technique applies equally to nonfiction and all forms of fiction, including literature, speech, movie making, and playwriting.</a:t>
            </a:r>
          </a:p>
        </p:txBody>
      </p:sp>
    </p:spTree>
    <p:extLst>
      <p:ext uri="{BB962C8B-B14F-4D97-AF65-F5344CB8AC3E}">
        <p14:creationId xmlns:p14="http://schemas.microsoft.com/office/powerpoint/2010/main" val="38404970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SHOW, DON’T TELL</a:t>
            </a:r>
            <a:endParaRPr lang="en-US" dirty="0"/>
          </a:p>
        </p:txBody>
      </p:sp>
      <p:sp>
        <p:nvSpPr>
          <p:cNvPr id="3" name="Content Placeholder 2"/>
          <p:cNvSpPr>
            <a:spLocks noGrp="1"/>
          </p:cNvSpPr>
          <p:nvPr>
            <p:ph idx="1"/>
          </p:nvPr>
        </p:nvSpPr>
        <p:spPr/>
        <p:txBody>
          <a:bodyPr>
            <a:normAutofit fontScale="77500" lnSpcReduction="20000"/>
          </a:bodyPr>
          <a:lstStyle/>
          <a:p>
            <a:r>
              <a:rPr lang="en-US" b="1" dirty="0">
                <a:solidFill>
                  <a:srgbClr val="FFFF00"/>
                </a:solidFill>
              </a:rPr>
              <a:t>TELL: </a:t>
            </a:r>
            <a:r>
              <a:rPr lang="en-US" dirty="0"/>
              <a:t>My brother is an interesting guy. </a:t>
            </a:r>
          </a:p>
          <a:p>
            <a:r>
              <a:rPr lang="en-US" b="1" dirty="0">
                <a:solidFill>
                  <a:srgbClr val="FFFF00"/>
                </a:solidFill>
              </a:rPr>
              <a:t>SHOW: </a:t>
            </a:r>
            <a:r>
              <a:rPr lang="en-US" dirty="0"/>
              <a:t>My brother is 6’4, has this thick light brown hair, almost khaki colored,  and a voice that sounds strikingly similar to that of Christopher </a:t>
            </a:r>
            <a:r>
              <a:rPr lang="en-US" dirty="0" err="1"/>
              <a:t>Walken</a:t>
            </a:r>
            <a:r>
              <a:rPr lang="en-US" dirty="0"/>
              <a:t>. He has a steadfast entrepreneurial spirit to everything he does, and always has, ever since he was a kid. My brother can sell anything. I remember when we were children, he relentlessly collected baseball cards. When he got his driver’s license, he sold his entire collection for $15k and bought a nicer car than our wealthiest neighbor. Today, he is a venture capitalist in Silicone Valley. In his free time, he modifies sports car engines, competes in ballroom dance tournaments, and analyzes chess algorithms. </a:t>
            </a:r>
          </a:p>
        </p:txBody>
      </p:sp>
    </p:spTree>
    <p:extLst>
      <p:ext uri="{BB962C8B-B14F-4D97-AF65-F5344CB8AC3E}">
        <p14:creationId xmlns:p14="http://schemas.microsoft.com/office/powerpoint/2010/main" val="37230146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SHOW, DON’T TELL</a:t>
            </a:r>
            <a:endParaRPr lang="en-US" dirty="0"/>
          </a:p>
        </p:txBody>
      </p:sp>
      <p:sp>
        <p:nvSpPr>
          <p:cNvPr id="3" name="Content Placeholder 2"/>
          <p:cNvSpPr>
            <a:spLocks noGrp="1"/>
          </p:cNvSpPr>
          <p:nvPr>
            <p:ph idx="1"/>
          </p:nvPr>
        </p:nvSpPr>
        <p:spPr/>
        <p:txBody>
          <a:bodyPr/>
          <a:lstStyle/>
          <a:p>
            <a:r>
              <a:rPr lang="en-US" dirty="0"/>
              <a:t>Oahu has a traffic problem.</a:t>
            </a:r>
          </a:p>
          <a:p>
            <a:r>
              <a:rPr lang="en-US" dirty="0"/>
              <a:t>This past summer was super hot.</a:t>
            </a:r>
          </a:p>
          <a:p>
            <a:r>
              <a:rPr lang="en-US" dirty="0"/>
              <a:t>Going through airport security is the worst.</a:t>
            </a:r>
          </a:p>
          <a:p>
            <a:r>
              <a:rPr lang="en-US" dirty="0"/>
              <a:t>There is this one class I take at KCC that is ridiculously boring.</a:t>
            </a:r>
          </a:p>
        </p:txBody>
      </p:sp>
    </p:spTree>
    <p:extLst>
      <p:ext uri="{BB962C8B-B14F-4D97-AF65-F5344CB8AC3E}">
        <p14:creationId xmlns:p14="http://schemas.microsoft.com/office/powerpoint/2010/main" val="11714338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FCDA4B2-4C6B-B14D-BE64-471B9258B6AE}"/>
              </a:ext>
            </a:extLst>
          </p:cNvPr>
          <p:cNvSpPr>
            <a:spLocks noGrp="1"/>
          </p:cNvSpPr>
          <p:nvPr>
            <p:ph type="ctrTitle"/>
          </p:nvPr>
        </p:nvSpPr>
        <p:spPr/>
        <p:txBody>
          <a:bodyPr/>
          <a:lstStyle/>
          <a:p>
            <a:r>
              <a:rPr lang="en-US" b="1" dirty="0">
                <a:solidFill>
                  <a:srgbClr val="FFFF00"/>
                </a:solidFill>
              </a:rPr>
              <a:t>CONSTRUCTING A NARRATIVE</a:t>
            </a:r>
          </a:p>
        </p:txBody>
      </p:sp>
      <p:sp>
        <p:nvSpPr>
          <p:cNvPr id="5" name="Subtitle 4">
            <a:extLst>
              <a:ext uri="{FF2B5EF4-FFF2-40B4-BE49-F238E27FC236}">
                <a16:creationId xmlns:a16="http://schemas.microsoft.com/office/drawing/2014/main" id="{6223F6B3-4C6B-3647-AC4E-0CCAF645097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8446458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WHAT IS THEME</a:t>
            </a:r>
          </a:p>
        </p:txBody>
      </p:sp>
      <p:sp>
        <p:nvSpPr>
          <p:cNvPr id="3" name="Content Placeholder 2"/>
          <p:cNvSpPr>
            <a:spLocks noGrp="1"/>
          </p:cNvSpPr>
          <p:nvPr>
            <p:ph idx="1"/>
          </p:nvPr>
        </p:nvSpPr>
        <p:spPr/>
        <p:txBody>
          <a:bodyPr>
            <a:normAutofit fontScale="70000" lnSpcReduction="20000"/>
          </a:bodyPr>
          <a:lstStyle/>
          <a:p>
            <a:r>
              <a:rPr lang="en-US" sz="4100" b="1" dirty="0">
                <a:solidFill>
                  <a:srgbClr val="FFFF00"/>
                </a:solidFill>
              </a:rPr>
              <a:t>THEME: </a:t>
            </a:r>
            <a:r>
              <a:rPr lang="en-US" sz="4100" b="1" dirty="0"/>
              <a:t>Providing readers with enlightening insight about life through the narrator’s experiences and perceptions of the world.</a:t>
            </a:r>
          </a:p>
          <a:p>
            <a:endParaRPr lang="en-US" dirty="0"/>
          </a:p>
          <a:p>
            <a:r>
              <a:rPr lang="en-US" dirty="0"/>
              <a:t>Use the theme to drive your writing!  Not only must it appeal to the reader but it must also appeal to you. You must want to, or even need to explore that particular theme for you to keep writing. Theme is the pulse of the story and if you choose correctly you will feel compelled (in a good way) to complete your story. If your theme is not compelling to you it will certainly not be compelling to your readers and you may produce limp, dead writing. So think very carefully, not just about your themes but about how you intend exploring them.</a:t>
            </a:r>
          </a:p>
        </p:txBody>
      </p:sp>
    </p:spTree>
    <p:extLst>
      <p:ext uri="{BB962C8B-B14F-4D97-AF65-F5344CB8AC3E}">
        <p14:creationId xmlns:p14="http://schemas.microsoft.com/office/powerpoint/2010/main" val="30419116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DEVELOPING THEME</a:t>
            </a:r>
          </a:p>
        </p:txBody>
      </p:sp>
      <p:sp>
        <p:nvSpPr>
          <p:cNvPr id="3" name="Content Placeholder 2"/>
          <p:cNvSpPr>
            <a:spLocks noGrp="1"/>
          </p:cNvSpPr>
          <p:nvPr>
            <p:ph idx="1"/>
          </p:nvPr>
        </p:nvSpPr>
        <p:spPr/>
        <p:txBody>
          <a:bodyPr>
            <a:normAutofit/>
          </a:bodyPr>
          <a:lstStyle/>
          <a:p>
            <a:r>
              <a:rPr lang="en-US" sz="4000" dirty="0"/>
              <a:t>Before you sit down to write your narrative, figure out your theme!</a:t>
            </a:r>
          </a:p>
          <a:p>
            <a:r>
              <a:rPr lang="en-US" dirty="0"/>
              <a:t>If you don’t have a theme, then you don’t have a narrative!</a:t>
            </a:r>
          </a:p>
        </p:txBody>
      </p:sp>
    </p:spTree>
    <p:extLst>
      <p:ext uri="{BB962C8B-B14F-4D97-AF65-F5344CB8AC3E}">
        <p14:creationId xmlns:p14="http://schemas.microsoft.com/office/powerpoint/2010/main" val="8008964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01012"/>
            <a:ext cx="8229600" cy="6522496"/>
          </a:xfrm>
        </p:spPr>
        <p:txBody>
          <a:bodyPr>
            <a:noAutofit/>
          </a:bodyPr>
          <a:lstStyle/>
          <a:p>
            <a:r>
              <a:rPr lang="en-US" sz="1200" b="1" dirty="0"/>
              <a:t>Alienation</a:t>
            </a:r>
            <a:r>
              <a:rPr lang="en-US" sz="1200" dirty="0"/>
              <a:t> – The effects of, the loneliness of, to cure it.</a:t>
            </a:r>
          </a:p>
          <a:p>
            <a:r>
              <a:rPr lang="en-US" sz="1200" b="1" dirty="0"/>
              <a:t>Ambition </a:t>
            </a:r>
            <a:r>
              <a:rPr lang="en-US" sz="1200" dirty="0"/>
              <a:t>– getting what you want, stunted by, thwarted.</a:t>
            </a:r>
          </a:p>
          <a:p>
            <a:r>
              <a:rPr lang="en-US" sz="1200" b="1" dirty="0"/>
              <a:t>Betrayal </a:t>
            </a:r>
            <a:r>
              <a:rPr lang="en-US" sz="1200" dirty="0"/>
              <a:t>– the pain of, in love and friendship.</a:t>
            </a:r>
          </a:p>
          <a:p>
            <a:r>
              <a:rPr lang="en-US" sz="1200" b="1" dirty="0"/>
              <a:t>Coming of age</a:t>
            </a:r>
            <a:r>
              <a:rPr lang="en-US" sz="1200" dirty="0"/>
              <a:t>  – loss of innocence, rites of passage.</a:t>
            </a:r>
          </a:p>
          <a:p>
            <a:r>
              <a:rPr lang="en-US" sz="1200" b="1" dirty="0"/>
              <a:t>Courage</a:t>
            </a:r>
            <a:r>
              <a:rPr lang="en-US" sz="1200" dirty="0"/>
              <a:t> – courage to deal with conflict, lack of, developing, conquering with.</a:t>
            </a:r>
          </a:p>
          <a:p>
            <a:r>
              <a:rPr lang="en-US" sz="1200" b="1" dirty="0"/>
              <a:t>Culture </a:t>
            </a:r>
            <a:r>
              <a:rPr lang="en-US" sz="1200" dirty="0"/>
              <a:t>– discovering it, maintaining it, passing it on, fighting to preserve it, losing it.</a:t>
            </a:r>
          </a:p>
          <a:p>
            <a:r>
              <a:rPr lang="en-US" sz="1200" b="1" dirty="0"/>
              <a:t>Deception  </a:t>
            </a:r>
            <a:r>
              <a:rPr lang="en-US" sz="1200" dirty="0"/>
              <a:t>– how to deceive, results of.</a:t>
            </a:r>
          </a:p>
          <a:p>
            <a:r>
              <a:rPr lang="en-US" sz="1200" b="1" dirty="0"/>
              <a:t>Discovery</a:t>
            </a:r>
            <a:r>
              <a:rPr lang="en-US" sz="1200" dirty="0"/>
              <a:t> – what does it take to discover new places, inner meaning, strength, even treasure.</a:t>
            </a:r>
          </a:p>
          <a:p>
            <a:r>
              <a:rPr lang="en-US" sz="1200" b="1" dirty="0"/>
              <a:t>Escape </a:t>
            </a:r>
            <a:r>
              <a:rPr lang="en-US" sz="1200" dirty="0"/>
              <a:t>– from life, routine, prison, drugs, family and job pressures.</a:t>
            </a:r>
          </a:p>
          <a:p>
            <a:r>
              <a:rPr lang="en-US" sz="1200" b="1" dirty="0"/>
              <a:t>Death </a:t>
            </a:r>
            <a:r>
              <a:rPr lang="en-US" sz="1200" dirty="0"/>
              <a:t>– how to escape, what happens after, consequences of.</a:t>
            </a:r>
          </a:p>
          <a:p>
            <a:r>
              <a:rPr lang="en-US" sz="1200" b="1" dirty="0"/>
              <a:t>Fear </a:t>
            </a:r>
            <a:r>
              <a:rPr lang="en-US" sz="1200" dirty="0"/>
              <a:t>– driven by, dealing with, conquering.</a:t>
            </a:r>
          </a:p>
          <a:p>
            <a:r>
              <a:rPr lang="en-US" sz="1200" b="1" dirty="0"/>
              <a:t>Freedom </a:t>
            </a:r>
            <a:r>
              <a:rPr lang="en-US" sz="1200" dirty="0"/>
              <a:t>– loss of, gaining, handling, fighting for.</a:t>
            </a:r>
          </a:p>
          <a:p>
            <a:r>
              <a:rPr lang="en-US" sz="1200" b="1" dirty="0"/>
              <a:t>Good versus evil</a:t>
            </a:r>
            <a:r>
              <a:rPr lang="en-US" sz="1200" dirty="0"/>
              <a:t> – survival of one despite the other, triumph of one over the other.</a:t>
            </a:r>
          </a:p>
          <a:p>
            <a:r>
              <a:rPr lang="en-US" sz="1200" b="1" dirty="0"/>
              <a:t>Isolation </a:t>
            </a:r>
            <a:r>
              <a:rPr lang="en-US" sz="1200" dirty="0"/>
              <a:t>– physical and emotional.</a:t>
            </a:r>
          </a:p>
          <a:p>
            <a:r>
              <a:rPr lang="en-US" sz="1200" b="1" dirty="0"/>
              <a:t>Jealousy</a:t>
            </a:r>
            <a:r>
              <a:rPr lang="en-US" sz="1200" dirty="0"/>
              <a:t> – trouble caused by, denial of, driven by.</a:t>
            </a:r>
          </a:p>
          <a:p>
            <a:r>
              <a:rPr lang="en-US" sz="1200" b="1" dirty="0"/>
              <a:t>Justice </a:t>
            </a:r>
            <a:r>
              <a:rPr lang="en-US" sz="1200" dirty="0"/>
              <a:t>– the fight for, injustice, truth versus justice.</a:t>
            </a:r>
          </a:p>
          <a:p>
            <a:r>
              <a:rPr lang="en-US" sz="1200" b="1" dirty="0"/>
              <a:t>Loss </a:t>
            </a:r>
            <a:r>
              <a:rPr lang="en-US" sz="1200" dirty="0"/>
              <a:t>– of life, innocence, love, friends</a:t>
            </a:r>
          </a:p>
          <a:p>
            <a:r>
              <a:rPr lang="en-US" sz="1200" b="1" dirty="0"/>
              <a:t>Loneliness </a:t>
            </a:r>
            <a:r>
              <a:rPr lang="en-US" sz="1200" dirty="0"/>
              <a:t>– no person is an island </a:t>
            </a:r>
          </a:p>
          <a:p>
            <a:r>
              <a:rPr lang="en-US" sz="1200" b="1" dirty="0"/>
              <a:t>Love </a:t>
            </a:r>
            <a:r>
              <a:rPr lang="en-US" sz="1200" dirty="0"/>
              <a:t>– love fades, is blind, can overcome all obstacles, can ______?</a:t>
            </a:r>
          </a:p>
          <a:p>
            <a:r>
              <a:rPr lang="en-US" sz="1200" b="1" dirty="0"/>
              <a:t>Lust </a:t>
            </a:r>
            <a:r>
              <a:rPr lang="en-US" sz="1200" dirty="0"/>
              <a:t>– for power, for sex.</a:t>
            </a:r>
          </a:p>
          <a:p>
            <a:r>
              <a:rPr lang="en-US" sz="1200" b="1" dirty="0"/>
              <a:t>Power </a:t>
            </a:r>
            <a:r>
              <a:rPr lang="en-US" sz="1200" dirty="0"/>
              <a:t>– the search for, the loss of, what we are willing to exchange for.</a:t>
            </a:r>
          </a:p>
          <a:p>
            <a:r>
              <a:rPr lang="en-US" sz="1200" b="1" dirty="0"/>
              <a:t>Poverty </a:t>
            </a:r>
            <a:r>
              <a:rPr lang="en-US" sz="1200" dirty="0"/>
              <a:t>- dealing with, overcoming</a:t>
            </a:r>
          </a:p>
          <a:p>
            <a:r>
              <a:rPr lang="en-US" sz="1200" b="1" dirty="0"/>
              <a:t>Prejudice</a:t>
            </a:r>
            <a:r>
              <a:rPr lang="en-US" sz="1200" dirty="0"/>
              <a:t> – racism, bigotry, snobbery, dealing with.</a:t>
            </a:r>
          </a:p>
          <a:p>
            <a:r>
              <a:rPr lang="en-US" sz="1200" b="1" dirty="0"/>
              <a:t>Sexuality </a:t>
            </a:r>
            <a:r>
              <a:rPr lang="en-US" sz="1200" dirty="0"/>
              <a:t>— coming into it, questioning it, losing it, </a:t>
            </a:r>
            <a:r>
              <a:rPr lang="en-US" sz="1200" dirty="0" err="1"/>
              <a:t>etc</a:t>
            </a:r>
            <a:endParaRPr lang="en-US" sz="1200" dirty="0"/>
          </a:p>
          <a:p>
            <a:r>
              <a:rPr lang="en-US" sz="1200" b="1" dirty="0"/>
              <a:t>Security</a:t>
            </a:r>
            <a:r>
              <a:rPr lang="en-US" sz="1200" dirty="0"/>
              <a:t> – the loss of, the finding of the need for, how we act when security is shattered.</a:t>
            </a:r>
          </a:p>
          <a:p>
            <a:r>
              <a:rPr lang="en-US" sz="1200" b="1" dirty="0"/>
              <a:t>Spirituality and God </a:t>
            </a:r>
            <a:r>
              <a:rPr lang="en-US" sz="1200" dirty="0"/>
              <a:t>– the struggle to find faith, live without faith etc.</a:t>
            </a:r>
          </a:p>
          <a:p>
            <a:r>
              <a:rPr lang="en-US" sz="1200" b="1" dirty="0"/>
              <a:t>Survival</a:t>
            </a:r>
            <a:r>
              <a:rPr lang="en-US" sz="1200" dirty="0"/>
              <a:t> – man versus nature</a:t>
            </a:r>
          </a:p>
        </p:txBody>
      </p:sp>
    </p:spTree>
    <p:extLst>
      <p:ext uri="{BB962C8B-B14F-4D97-AF65-F5344CB8AC3E}">
        <p14:creationId xmlns:p14="http://schemas.microsoft.com/office/powerpoint/2010/main" val="29078514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BDD9B-5B23-8148-AD2C-12C6B0A50936}"/>
              </a:ext>
            </a:extLst>
          </p:cNvPr>
          <p:cNvSpPr>
            <a:spLocks noGrp="1"/>
          </p:cNvSpPr>
          <p:nvPr>
            <p:ph type="title"/>
          </p:nvPr>
        </p:nvSpPr>
        <p:spPr/>
        <p:txBody>
          <a:bodyPr/>
          <a:lstStyle/>
          <a:p>
            <a:r>
              <a:rPr lang="en-US" b="1" dirty="0">
                <a:solidFill>
                  <a:srgbClr val="FFFF00"/>
                </a:solidFill>
              </a:rPr>
              <a:t>CONVEYING THEME = BALANCE</a:t>
            </a:r>
          </a:p>
        </p:txBody>
      </p:sp>
      <p:sp>
        <p:nvSpPr>
          <p:cNvPr id="3" name="Content Placeholder 2">
            <a:extLst>
              <a:ext uri="{FF2B5EF4-FFF2-40B4-BE49-F238E27FC236}">
                <a16:creationId xmlns:a16="http://schemas.microsoft.com/office/drawing/2014/main" id="{53C363C3-713C-F449-9635-E7F49BD30A81}"/>
              </a:ext>
            </a:extLst>
          </p:cNvPr>
          <p:cNvSpPr>
            <a:spLocks noGrp="1"/>
          </p:cNvSpPr>
          <p:nvPr>
            <p:ph idx="1"/>
          </p:nvPr>
        </p:nvSpPr>
        <p:spPr/>
        <p:txBody>
          <a:bodyPr/>
          <a:lstStyle/>
          <a:p>
            <a:endParaRPr lang="en-US"/>
          </a:p>
        </p:txBody>
      </p:sp>
      <p:pic>
        <p:nvPicPr>
          <p:cNvPr id="5" name="Picture 4">
            <a:extLst>
              <a:ext uri="{FF2B5EF4-FFF2-40B4-BE49-F238E27FC236}">
                <a16:creationId xmlns:a16="http://schemas.microsoft.com/office/drawing/2014/main" id="{4F8677AC-BF01-A44E-9B20-16EE72C009B4}"/>
              </a:ext>
            </a:extLst>
          </p:cNvPr>
          <p:cNvPicPr>
            <a:picLocks noChangeAspect="1"/>
          </p:cNvPicPr>
          <p:nvPr/>
        </p:nvPicPr>
        <p:blipFill>
          <a:blip r:embed="rId2"/>
          <a:stretch>
            <a:fillRect/>
          </a:stretch>
        </p:blipFill>
        <p:spPr>
          <a:xfrm>
            <a:off x="316523" y="2261152"/>
            <a:ext cx="8370278" cy="2335696"/>
          </a:xfrm>
          <a:prstGeom prst="rect">
            <a:avLst/>
          </a:prstGeom>
        </p:spPr>
      </p:pic>
    </p:spTree>
    <p:extLst>
      <p:ext uri="{BB962C8B-B14F-4D97-AF65-F5344CB8AC3E}">
        <p14:creationId xmlns:p14="http://schemas.microsoft.com/office/powerpoint/2010/main" val="3918588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STUDENT ESSAYS</a:t>
            </a:r>
            <a:endParaRPr lang="en-US" dirty="0"/>
          </a:p>
        </p:txBody>
      </p:sp>
      <p:sp>
        <p:nvSpPr>
          <p:cNvPr id="3" name="Content Placeholder 2"/>
          <p:cNvSpPr>
            <a:spLocks noGrp="1"/>
          </p:cNvSpPr>
          <p:nvPr>
            <p:ph idx="1"/>
          </p:nvPr>
        </p:nvSpPr>
        <p:spPr/>
        <p:txBody>
          <a:bodyPr>
            <a:normAutofit fontScale="92500" lnSpcReduction="10000"/>
          </a:bodyPr>
          <a:lstStyle/>
          <a:p>
            <a:r>
              <a:rPr lang="en-US" b="1" dirty="0">
                <a:solidFill>
                  <a:srgbClr val="FFFF00"/>
                </a:solidFill>
              </a:rPr>
              <a:t>An essay about a time when a student was homeless. </a:t>
            </a:r>
          </a:p>
          <a:p>
            <a:r>
              <a:rPr lang="en-US" dirty="0"/>
              <a:t>This narrative was about a student’s experience being homeless for a two month period of his life. The essay included interesting research about homelessness in Hawaii, including statistics and a quotation from a politician who “Doesn’t believe homelessness is a problem on Oahu.” Although the essay was a narrative, it began as a letter written to this politician.</a:t>
            </a:r>
          </a:p>
          <a:p>
            <a:endParaRPr lang="en-US" dirty="0"/>
          </a:p>
        </p:txBody>
      </p:sp>
    </p:spTree>
    <p:extLst>
      <p:ext uri="{BB962C8B-B14F-4D97-AF65-F5344CB8AC3E}">
        <p14:creationId xmlns:p14="http://schemas.microsoft.com/office/powerpoint/2010/main" val="31659873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BF242-9353-C84D-84DD-FE3BDABE1250}"/>
              </a:ext>
            </a:extLst>
          </p:cNvPr>
          <p:cNvSpPr>
            <a:spLocks noGrp="1"/>
          </p:cNvSpPr>
          <p:nvPr>
            <p:ph type="title"/>
          </p:nvPr>
        </p:nvSpPr>
        <p:spPr/>
        <p:txBody>
          <a:bodyPr>
            <a:normAutofit fontScale="90000"/>
          </a:bodyPr>
          <a:lstStyle/>
          <a:p>
            <a:r>
              <a:rPr lang="en-US" b="1" dirty="0">
                <a:solidFill>
                  <a:srgbClr val="FFFF00"/>
                </a:solidFill>
              </a:rPr>
              <a:t>THEME = THE HEART OF THE ESSAY</a:t>
            </a:r>
          </a:p>
        </p:txBody>
      </p:sp>
      <p:sp>
        <p:nvSpPr>
          <p:cNvPr id="3" name="Content Placeholder 2">
            <a:extLst>
              <a:ext uri="{FF2B5EF4-FFF2-40B4-BE49-F238E27FC236}">
                <a16:creationId xmlns:a16="http://schemas.microsoft.com/office/drawing/2014/main" id="{19B7E6F9-21A9-AE4B-B0EA-D31FF2B76B7B}"/>
              </a:ext>
            </a:extLst>
          </p:cNvPr>
          <p:cNvSpPr>
            <a:spLocks noGrp="1"/>
          </p:cNvSpPr>
          <p:nvPr>
            <p:ph idx="1"/>
          </p:nvPr>
        </p:nvSpPr>
        <p:spPr/>
        <p:txBody>
          <a:bodyPr>
            <a:normAutofit fontScale="55000" lnSpcReduction="20000"/>
          </a:bodyPr>
          <a:lstStyle/>
          <a:p>
            <a:pPr>
              <a:buFont typeface="Arial" panose="020B0604020202020204" pitchFamily="34" charset="0"/>
              <a:buChar char="•"/>
            </a:pPr>
            <a:r>
              <a:rPr lang="en-US" dirty="0"/>
              <a:t>The system was failing him because even though he was promised he would get to go home if he completed our program, there was no longer a guarantee. </a:t>
            </a:r>
          </a:p>
          <a:p>
            <a:pPr>
              <a:buFont typeface="Arial" panose="020B0604020202020204" pitchFamily="34" charset="0"/>
              <a:buChar char="•"/>
            </a:pPr>
            <a:endParaRPr lang="en-US" dirty="0"/>
          </a:p>
          <a:p>
            <a:pPr>
              <a:buFont typeface="Arial" panose="020B0604020202020204" pitchFamily="34" charset="0"/>
              <a:buChar char="•"/>
            </a:pPr>
            <a:r>
              <a:rPr lang="en-US" dirty="0"/>
              <a:t>I hated that there was nothing that I could do that would make any solid difference in his life. Although the therapists often asked for my opinion, because they knew how close I was to the boys, when it came to real-life decisions involving their treatment, family involvement, and placement, I had no say. It turned out that only people with college degrees were licensed to make decisions, even if they had less experience or hardly knew the boy themselves.</a:t>
            </a:r>
          </a:p>
          <a:p>
            <a:pPr>
              <a:buFont typeface="Arial" panose="020B0604020202020204" pitchFamily="34" charset="0"/>
              <a:buChar char="•"/>
            </a:pPr>
            <a:endParaRPr lang="en-US" dirty="0"/>
          </a:p>
          <a:p>
            <a:pPr>
              <a:buFont typeface="Arial" panose="020B0604020202020204" pitchFamily="34" charset="0"/>
              <a:buChar char="•"/>
            </a:pPr>
            <a:r>
              <a:rPr lang="en-US" dirty="0"/>
              <a:t>I was proud of him, because even though he had no hope of a positive future and I had no power to give him one, he was choosing to sit calmly in front of me now. </a:t>
            </a:r>
          </a:p>
          <a:p>
            <a:pPr>
              <a:buFont typeface="Arial" panose="020B0604020202020204" pitchFamily="34" charset="0"/>
              <a:buChar char="•"/>
            </a:pPr>
            <a:endParaRPr lang="en-US" dirty="0"/>
          </a:p>
          <a:p>
            <a:pPr>
              <a:buFont typeface="Arial" panose="020B0604020202020204" pitchFamily="34" charset="0"/>
              <a:buChar char="•"/>
            </a:pPr>
            <a:r>
              <a:rPr lang="en-US" dirty="0"/>
              <a:t>Though the system was failing him, he was choosing not to fail himself. </a:t>
            </a:r>
          </a:p>
          <a:p>
            <a:pPr>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8165872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FF00"/>
                </a:solidFill>
              </a:rPr>
              <a:t>SCENE CONSTRUCTION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a:t>A </a:t>
            </a:r>
            <a:r>
              <a:rPr lang="en-US" b="1" dirty="0">
                <a:solidFill>
                  <a:srgbClr val="FFFF00"/>
                </a:solidFill>
              </a:rPr>
              <a:t>scene</a:t>
            </a:r>
            <a:r>
              <a:rPr lang="en-US" dirty="0"/>
              <a:t> is the basic unit of action in a narrative. Scenes dramatize the story's significant events by capturing them as a moment in time. Everything is portrayed directly for readers through dialogue and characterization, revealing conflict among characters, as well as their behaviors and reactions to plot developments. Scenes are important because they are cinematic, bringing the important incidents in the story to life as if they are happening before the reader's eyes. Scenes enforce pacing by moving through the incident chronologically, as it would happen in real time</a:t>
            </a:r>
          </a:p>
        </p:txBody>
      </p:sp>
    </p:spTree>
    <p:extLst>
      <p:ext uri="{BB962C8B-B14F-4D97-AF65-F5344CB8AC3E}">
        <p14:creationId xmlns:p14="http://schemas.microsoft.com/office/powerpoint/2010/main" val="29861318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E4ECF-AF57-AF4D-8457-3A4E69D34459}"/>
              </a:ext>
            </a:extLst>
          </p:cNvPr>
          <p:cNvSpPr>
            <a:spLocks noGrp="1"/>
          </p:cNvSpPr>
          <p:nvPr>
            <p:ph type="title"/>
          </p:nvPr>
        </p:nvSpPr>
        <p:spPr/>
        <p:txBody>
          <a:bodyPr/>
          <a:lstStyle/>
          <a:p>
            <a:r>
              <a:rPr lang="en-US" b="1" dirty="0">
                <a:solidFill>
                  <a:srgbClr val="FFFF00"/>
                </a:solidFill>
              </a:rPr>
              <a:t>SCENE CONSTRUCTION</a:t>
            </a:r>
          </a:p>
        </p:txBody>
      </p:sp>
      <p:sp>
        <p:nvSpPr>
          <p:cNvPr id="3" name="Content Placeholder 2">
            <a:extLst>
              <a:ext uri="{FF2B5EF4-FFF2-40B4-BE49-F238E27FC236}">
                <a16:creationId xmlns:a16="http://schemas.microsoft.com/office/drawing/2014/main" id="{962C29C2-5F18-F543-9F49-FD88BA77952E}"/>
              </a:ext>
            </a:extLst>
          </p:cNvPr>
          <p:cNvSpPr>
            <a:spLocks noGrp="1"/>
          </p:cNvSpPr>
          <p:nvPr>
            <p:ph idx="1"/>
          </p:nvPr>
        </p:nvSpPr>
        <p:spPr/>
        <p:txBody>
          <a:bodyPr>
            <a:normAutofit fontScale="70000" lnSpcReduction="20000"/>
          </a:bodyPr>
          <a:lstStyle/>
          <a:p>
            <a:pPr marL="0" indent="0">
              <a:buNone/>
            </a:pPr>
            <a:r>
              <a:rPr lang="en-US" dirty="0"/>
              <a:t>“Bra, FUCK DIS!”</a:t>
            </a:r>
          </a:p>
          <a:p>
            <a:pPr marL="0" indent="0">
              <a:buNone/>
            </a:pPr>
            <a:r>
              <a:rPr lang="en-US" dirty="0"/>
              <a:t>	</a:t>
            </a:r>
          </a:p>
          <a:p>
            <a:pPr marL="0" indent="0">
              <a:buNone/>
            </a:pPr>
            <a:r>
              <a:rPr lang="en-US" dirty="0"/>
              <a:t>	I watched as </a:t>
            </a:r>
            <a:r>
              <a:rPr lang="en-US" dirty="0" err="1"/>
              <a:t>Kekoa</a:t>
            </a:r>
            <a:r>
              <a:rPr lang="en-US" dirty="0"/>
              <a:t>, a 17-year-old cadet in the alternative rehabilitation program I was staffing, began punching the green outhouse that served as the daytime restroom facility for cadets with all of his strength. The powerful strikes of his fists against the hollow plastic structure echoed against the </a:t>
            </a:r>
            <a:r>
              <a:rPr lang="en-US" dirty="0" err="1"/>
              <a:t>Koʻolau</a:t>
            </a:r>
            <a:r>
              <a:rPr lang="en-US" dirty="0"/>
              <a:t> mountain range, that outlined the east side town of </a:t>
            </a:r>
            <a:r>
              <a:rPr lang="en-US" dirty="0" err="1"/>
              <a:t>Kahaluʻu</a:t>
            </a:r>
            <a:r>
              <a:rPr lang="en-US" dirty="0"/>
              <a:t>, as he unleashed his fury. The rampage in front of me was in stark contrast to the beautiful </a:t>
            </a:r>
            <a:r>
              <a:rPr lang="en-US" dirty="0" err="1"/>
              <a:t>loʻi</a:t>
            </a:r>
            <a:r>
              <a:rPr lang="en-US" dirty="0"/>
              <a:t> patches and well-maintained plantation style homes used for rehabilitation living quarters and onsite high school classrooms, spread across the six acre property.</a:t>
            </a:r>
          </a:p>
          <a:p>
            <a:pPr marL="0" indent="0">
              <a:buNone/>
            </a:pPr>
            <a:r>
              <a:rPr lang="en-US" dirty="0"/>
              <a:t>	</a:t>
            </a:r>
          </a:p>
          <a:p>
            <a:pPr marL="0" indent="0">
              <a:buNone/>
            </a:pPr>
            <a:r>
              <a:rPr lang="en-US" dirty="0"/>
              <a:t>	“Koa, I know what…” </a:t>
            </a:r>
          </a:p>
        </p:txBody>
      </p:sp>
    </p:spTree>
    <p:extLst>
      <p:ext uri="{BB962C8B-B14F-4D97-AF65-F5344CB8AC3E}">
        <p14:creationId xmlns:p14="http://schemas.microsoft.com/office/powerpoint/2010/main" val="10072392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97326-062F-4444-91A2-AFCAC8B4B75A}"/>
              </a:ext>
            </a:extLst>
          </p:cNvPr>
          <p:cNvSpPr>
            <a:spLocks noGrp="1"/>
          </p:cNvSpPr>
          <p:nvPr>
            <p:ph type="title"/>
          </p:nvPr>
        </p:nvSpPr>
        <p:spPr/>
        <p:txBody>
          <a:bodyPr/>
          <a:lstStyle/>
          <a:p>
            <a:r>
              <a:rPr lang="en-US" b="1" dirty="0">
                <a:solidFill>
                  <a:srgbClr val="FFFF00"/>
                </a:solidFill>
              </a:rPr>
              <a:t>SCENE CONSTRUCTION</a:t>
            </a:r>
            <a:endParaRPr lang="en-US" dirty="0"/>
          </a:p>
        </p:txBody>
      </p:sp>
      <p:sp>
        <p:nvSpPr>
          <p:cNvPr id="3" name="Content Placeholder 2">
            <a:extLst>
              <a:ext uri="{FF2B5EF4-FFF2-40B4-BE49-F238E27FC236}">
                <a16:creationId xmlns:a16="http://schemas.microsoft.com/office/drawing/2014/main" id="{E7EE69A0-1725-5E46-8DC5-CD7B688F3E1A}"/>
              </a:ext>
            </a:extLst>
          </p:cNvPr>
          <p:cNvSpPr>
            <a:spLocks noGrp="1"/>
          </p:cNvSpPr>
          <p:nvPr>
            <p:ph idx="1"/>
          </p:nvPr>
        </p:nvSpPr>
        <p:spPr/>
        <p:txBody>
          <a:bodyPr>
            <a:normAutofit fontScale="62500" lnSpcReduction="20000"/>
          </a:bodyPr>
          <a:lstStyle/>
          <a:p>
            <a:pPr marL="0" indent="0">
              <a:buNone/>
            </a:pPr>
            <a:r>
              <a:rPr lang="en-US" dirty="0"/>
              <a:t>	Presently, however, he had lost control of himself. Yelling and screaming out a string of pidgin and obscenities, enraged at the news that had just been given to all our cadets, he continued to beat the outhouse. The outhouse finally flipped over as </a:t>
            </a:r>
            <a:r>
              <a:rPr lang="en-US" dirty="0" err="1"/>
              <a:t>Kekoa</a:t>
            </a:r>
            <a:r>
              <a:rPr lang="en-US" dirty="0"/>
              <a:t> kicked it powerfully with the strength of a mixed martial artist, giving me an opening to approach him.</a:t>
            </a:r>
          </a:p>
          <a:p>
            <a:pPr marL="0" indent="0">
              <a:buNone/>
            </a:pPr>
            <a:r>
              <a:rPr lang="en-US" dirty="0"/>
              <a:t>	</a:t>
            </a:r>
          </a:p>
          <a:p>
            <a:pPr marL="0" indent="0">
              <a:buNone/>
            </a:pPr>
            <a:r>
              <a:rPr lang="en-US" dirty="0"/>
              <a:t>	“It’s not right what’s happening to you, it’s not fair at all man and I get it,” I said.</a:t>
            </a:r>
          </a:p>
          <a:p>
            <a:pPr marL="0" indent="0">
              <a:buNone/>
            </a:pPr>
            <a:r>
              <a:rPr lang="en-US" dirty="0"/>
              <a:t>	</a:t>
            </a:r>
          </a:p>
          <a:p>
            <a:pPr marL="0" indent="0">
              <a:buNone/>
            </a:pPr>
            <a:r>
              <a:rPr lang="en-US" dirty="0"/>
              <a:t>	“If they make me leave </a:t>
            </a:r>
            <a:r>
              <a:rPr lang="en-US" dirty="0" err="1"/>
              <a:t>Marimed</a:t>
            </a:r>
            <a:r>
              <a:rPr lang="en-US" dirty="0"/>
              <a:t>, they going </a:t>
            </a:r>
            <a:r>
              <a:rPr lang="en-US" dirty="0" err="1"/>
              <a:t>fo</a:t>
            </a:r>
            <a:r>
              <a:rPr lang="en-US" dirty="0"/>
              <a:t> send me straight to HYCF for another year, minimum!” he said angrily. “Bra this shit </a:t>
            </a:r>
            <a:r>
              <a:rPr lang="en-US" dirty="0" err="1"/>
              <a:t>ain’t</a:t>
            </a:r>
            <a:r>
              <a:rPr lang="en-US" dirty="0"/>
              <a:t> my fault. They wen fucked up, why they </a:t>
            </a:r>
            <a:r>
              <a:rPr lang="en-US" dirty="0" err="1"/>
              <a:t>gotta</a:t>
            </a:r>
            <a:r>
              <a:rPr lang="en-US" dirty="0"/>
              <a:t> fuck our lives up?!” </a:t>
            </a:r>
          </a:p>
          <a:p>
            <a:pPr marL="0" indent="0">
              <a:buNone/>
            </a:pPr>
            <a:r>
              <a:rPr lang="en-US" dirty="0" err="1"/>
              <a:t>Kekoa</a:t>
            </a:r>
            <a:r>
              <a:rPr lang="en-US" dirty="0"/>
              <a:t>, along with the 16 other cadets, had just been given the news by the directors of the program that the whole program was being terminated. </a:t>
            </a:r>
          </a:p>
        </p:txBody>
      </p:sp>
    </p:spTree>
    <p:extLst>
      <p:ext uri="{BB962C8B-B14F-4D97-AF65-F5344CB8AC3E}">
        <p14:creationId xmlns:p14="http://schemas.microsoft.com/office/powerpoint/2010/main" val="8265329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FF00"/>
                </a:solidFill>
              </a:rPr>
              <a:t>SUMMARY: CAREFULLY CONSIDER WHEN IT’S OKAY TO SUMMARIZE</a:t>
            </a:r>
            <a:endParaRPr lang="en-US" dirty="0"/>
          </a:p>
        </p:txBody>
      </p:sp>
      <p:sp>
        <p:nvSpPr>
          <p:cNvPr id="3" name="Content Placeholder 2"/>
          <p:cNvSpPr>
            <a:spLocks noGrp="1"/>
          </p:cNvSpPr>
          <p:nvPr>
            <p:ph idx="1"/>
          </p:nvPr>
        </p:nvSpPr>
        <p:spPr/>
        <p:txBody>
          <a:bodyPr>
            <a:normAutofit fontScale="92500" lnSpcReduction="20000"/>
          </a:bodyPr>
          <a:lstStyle/>
          <a:p>
            <a:r>
              <a:rPr lang="en-US" dirty="0"/>
              <a:t>If an author wrote a story composed entirely of scenes, a lot of mundane actions would take place that don't need to be thoroughly described. </a:t>
            </a:r>
            <a:r>
              <a:rPr lang="en-US" b="1" dirty="0">
                <a:solidFill>
                  <a:srgbClr val="FFFF00"/>
                </a:solidFill>
              </a:rPr>
              <a:t>Summary</a:t>
            </a:r>
            <a:r>
              <a:rPr lang="en-US" dirty="0"/>
              <a:t> is used to eliminate detailed accounts of unimportant events. For example, a scene that describes the protagonist driving to work, drinking coffee and playing with his phone during which time nothing else happens doesn't do much to advance the plot; instead, the author could summarize the trip by saying, "He drove to work," then pick up the story after he arrives.</a:t>
            </a:r>
          </a:p>
        </p:txBody>
      </p:sp>
    </p:spTree>
    <p:extLst>
      <p:ext uri="{BB962C8B-B14F-4D97-AF65-F5344CB8AC3E}">
        <p14:creationId xmlns:p14="http://schemas.microsoft.com/office/powerpoint/2010/main" val="22001072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FLASHBACK</a:t>
            </a:r>
            <a:endParaRPr lang="en-US" dirty="0"/>
          </a:p>
        </p:txBody>
      </p:sp>
      <p:sp>
        <p:nvSpPr>
          <p:cNvPr id="3" name="Content Placeholder 2"/>
          <p:cNvSpPr>
            <a:spLocks noGrp="1"/>
          </p:cNvSpPr>
          <p:nvPr>
            <p:ph idx="1"/>
          </p:nvPr>
        </p:nvSpPr>
        <p:spPr/>
        <p:txBody>
          <a:bodyPr>
            <a:normAutofit fontScale="92500" lnSpcReduction="10000"/>
          </a:bodyPr>
          <a:lstStyle/>
          <a:p>
            <a:r>
              <a:rPr lang="en-US" dirty="0"/>
              <a:t>A </a:t>
            </a:r>
            <a:r>
              <a:rPr lang="en-US" b="1" dirty="0">
                <a:solidFill>
                  <a:srgbClr val="FFFF00"/>
                </a:solidFill>
              </a:rPr>
              <a:t>flashback</a:t>
            </a:r>
            <a:r>
              <a:rPr lang="en-US" dirty="0"/>
              <a:t> is a scene within a scene that transports readers back to a significant event that happened before the story. Flashbacks can be triggered by certain sensory details, plot development or seeing somebody or something that reminds the narrator of his or her past. As the character thinks back to this event, the text depicts it for readers. They must, however, be relevant to the story and reveal new information. If not, the reader might lose interest.</a:t>
            </a:r>
          </a:p>
        </p:txBody>
      </p:sp>
    </p:spTree>
    <p:extLst>
      <p:ext uri="{BB962C8B-B14F-4D97-AF65-F5344CB8AC3E}">
        <p14:creationId xmlns:p14="http://schemas.microsoft.com/office/powerpoint/2010/main" val="41472119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3A7F1-BF2A-3946-B9B9-304D03DB5882}"/>
              </a:ext>
            </a:extLst>
          </p:cNvPr>
          <p:cNvSpPr>
            <a:spLocks noGrp="1"/>
          </p:cNvSpPr>
          <p:nvPr>
            <p:ph type="title"/>
          </p:nvPr>
        </p:nvSpPr>
        <p:spPr/>
        <p:txBody>
          <a:bodyPr/>
          <a:lstStyle/>
          <a:p>
            <a:r>
              <a:rPr lang="en-US" b="1" dirty="0">
                <a:solidFill>
                  <a:srgbClr val="FFFF00"/>
                </a:solidFill>
              </a:rPr>
              <a:t>FLASHBACK</a:t>
            </a:r>
            <a:endParaRPr lang="en-US" dirty="0"/>
          </a:p>
        </p:txBody>
      </p:sp>
      <p:sp>
        <p:nvSpPr>
          <p:cNvPr id="3" name="Content Placeholder 2">
            <a:extLst>
              <a:ext uri="{FF2B5EF4-FFF2-40B4-BE49-F238E27FC236}">
                <a16:creationId xmlns:a16="http://schemas.microsoft.com/office/drawing/2014/main" id="{DBAA6A44-DF71-254F-BE94-9217C3B4D36A}"/>
              </a:ext>
            </a:extLst>
          </p:cNvPr>
          <p:cNvSpPr>
            <a:spLocks noGrp="1"/>
          </p:cNvSpPr>
          <p:nvPr>
            <p:ph idx="1"/>
          </p:nvPr>
        </p:nvSpPr>
        <p:spPr/>
        <p:txBody>
          <a:bodyPr>
            <a:normAutofit fontScale="77500" lnSpcReduction="20000"/>
          </a:bodyPr>
          <a:lstStyle/>
          <a:p>
            <a:pPr marL="0" indent="0">
              <a:buNone/>
            </a:pPr>
            <a:r>
              <a:rPr lang="en-US" dirty="0"/>
              <a:t>	The tension in the room, where we had circled them all up to tell them, had been palpable. The reactions, however, had been mixed. Cadets who knew that the only reason they were in the program was because of their family’s desires, figured they were going home. That was only about four or five of the 17 cadets, but the four of them had erupted in jubilation. Some looked simply confused. Others, </a:t>
            </a:r>
            <a:r>
              <a:rPr lang="en-US" dirty="0" err="1"/>
              <a:t>Kekoa</a:t>
            </a:r>
            <a:r>
              <a:rPr lang="en-US" dirty="0"/>
              <a:t> included, looked terrified. </a:t>
            </a:r>
            <a:r>
              <a:rPr lang="en-US" dirty="0" err="1"/>
              <a:t>Kekoa</a:t>
            </a:r>
            <a:r>
              <a:rPr lang="en-US" dirty="0"/>
              <a:t> and several others, who had been in and out of HYCF (Hawaii Youth Correctional Facility), knew that completing the program at </a:t>
            </a:r>
            <a:r>
              <a:rPr lang="en-US" dirty="0" err="1"/>
              <a:t>Marimed</a:t>
            </a:r>
            <a:r>
              <a:rPr lang="en-US" dirty="0"/>
              <a:t> was their last chance to go home without serving lengthy sentences. According to a government report, researchers found that the re-arrest rate of juveniles in the HYCF is 82%. Many of our cadets were in our alternative program in an attempt to break this cycle.</a:t>
            </a:r>
          </a:p>
          <a:p>
            <a:endParaRPr lang="en-US" dirty="0"/>
          </a:p>
        </p:txBody>
      </p:sp>
    </p:spTree>
    <p:extLst>
      <p:ext uri="{BB962C8B-B14F-4D97-AF65-F5344CB8AC3E}">
        <p14:creationId xmlns:p14="http://schemas.microsoft.com/office/powerpoint/2010/main" val="25143973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solidFill>
                  <a:srgbClr val="FFFF00"/>
                </a:solidFill>
              </a:rPr>
              <a:t>PACING</a:t>
            </a:r>
            <a:r>
              <a:rPr lang="en-US" b="1" dirty="0">
                <a:solidFill>
                  <a:srgbClr val="FFFF00"/>
                </a:solidFill>
              </a:rPr>
              <a:t> IS ESSENTIAL!</a:t>
            </a:r>
            <a:endParaRPr lang="en-US" dirty="0"/>
          </a:p>
        </p:txBody>
      </p:sp>
      <p:sp>
        <p:nvSpPr>
          <p:cNvPr id="3" name="Content Placeholder 2"/>
          <p:cNvSpPr>
            <a:spLocks noGrp="1"/>
          </p:cNvSpPr>
          <p:nvPr>
            <p:ph idx="1"/>
          </p:nvPr>
        </p:nvSpPr>
        <p:spPr/>
        <p:txBody>
          <a:bodyPr>
            <a:normAutofit fontScale="92500"/>
          </a:bodyPr>
          <a:lstStyle/>
          <a:p>
            <a:r>
              <a:rPr lang="en-US" b="1" u="sng" dirty="0">
                <a:solidFill>
                  <a:srgbClr val="FFFF00"/>
                </a:solidFill>
              </a:rPr>
              <a:t>Pacing </a:t>
            </a:r>
            <a:r>
              <a:rPr lang="en-US" dirty="0"/>
              <a:t>is a result of balancing how and where you describe events, people, or places and how you order the events/scenes of your narrative.</a:t>
            </a:r>
          </a:p>
          <a:p>
            <a:endParaRPr lang="en-US" dirty="0"/>
          </a:p>
          <a:p>
            <a:r>
              <a:rPr lang="en-US" b="1" u="sng" dirty="0">
                <a:solidFill>
                  <a:srgbClr val="FFFF00"/>
                </a:solidFill>
              </a:rPr>
              <a:t>Pacing</a:t>
            </a:r>
            <a:r>
              <a:rPr lang="en-US" dirty="0"/>
              <a:t> is achieved by switching constantly between different elements of the scene. These elements include setting, characterization, action, dialogue, exposition, etc. </a:t>
            </a:r>
          </a:p>
          <a:p>
            <a:endParaRPr lang="en-US" dirty="0"/>
          </a:p>
          <a:p>
            <a:endParaRPr lang="en-US" dirty="0"/>
          </a:p>
        </p:txBody>
      </p:sp>
    </p:spTree>
    <p:extLst>
      <p:ext uri="{BB962C8B-B14F-4D97-AF65-F5344CB8AC3E}">
        <p14:creationId xmlns:p14="http://schemas.microsoft.com/office/powerpoint/2010/main" val="10190866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PACING</a:t>
            </a:r>
          </a:p>
        </p:txBody>
      </p:sp>
      <p:sp>
        <p:nvSpPr>
          <p:cNvPr id="3" name="Content Placeholder 2"/>
          <p:cNvSpPr>
            <a:spLocks noGrp="1"/>
          </p:cNvSpPr>
          <p:nvPr>
            <p:ph idx="1"/>
          </p:nvPr>
        </p:nvSpPr>
        <p:spPr/>
        <p:txBody>
          <a:bodyPr>
            <a:normAutofit fontScale="77500" lnSpcReduction="20000"/>
          </a:bodyPr>
          <a:lstStyle/>
          <a:p>
            <a:r>
              <a:rPr lang="en-US" b="1" dirty="0">
                <a:solidFill>
                  <a:srgbClr val="FFFF00"/>
                </a:solidFill>
              </a:rPr>
              <a:t>Paragraph 1: </a:t>
            </a:r>
            <a:r>
              <a:rPr lang="en-US" dirty="0"/>
              <a:t>Setting </a:t>
            </a:r>
          </a:p>
          <a:p>
            <a:r>
              <a:rPr lang="en-US" b="1" dirty="0">
                <a:solidFill>
                  <a:srgbClr val="FFFF00"/>
                </a:solidFill>
              </a:rPr>
              <a:t>Paragraph 2: </a:t>
            </a:r>
            <a:r>
              <a:rPr lang="en-US" dirty="0"/>
              <a:t>Characterization (with some introspection) </a:t>
            </a:r>
          </a:p>
          <a:p>
            <a:r>
              <a:rPr lang="en-US" b="1" dirty="0">
                <a:solidFill>
                  <a:srgbClr val="FFFF00"/>
                </a:solidFill>
              </a:rPr>
              <a:t>Paragraph 3: </a:t>
            </a:r>
            <a:r>
              <a:rPr lang="en-US" dirty="0"/>
              <a:t>Plot Summary </a:t>
            </a:r>
          </a:p>
          <a:p>
            <a:r>
              <a:rPr lang="en-US" b="1" dirty="0">
                <a:solidFill>
                  <a:srgbClr val="FFFF00"/>
                </a:solidFill>
              </a:rPr>
              <a:t>Paragraph 4: </a:t>
            </a:r>
            <a:r>
              <a:rPr lang="en-US" dirty="0"/>
              <a:t>Dialogue</a:t>
            </a:r>
          </a:p>
          <a:p>
            <a:r>
              <a:rPr lang="en-US" b="1" dirty="0">
                <a:solidFill>
                  <a:srgbClr val="FFFF00"/>
                </a:solidFill>
              </a:rPr>
              <a:t>Paragraph 5: </a:t>
            </a:r>
            <a:r>
              <a:rPr lang="en-US" dirty="0"/>
              <a:t>Flashback to past</a:t>
            </a:r>
          </a:p>
          <a:p>
            <a:endParaRPr lang="en-US" dirty="0"/>
          </a:p>
          <a:p>
            <a:r>
              <a:rPr lang="en-US" b="1" dirty="0">
                <a:solidFill>
                  <a:srgbClr val="FFFF00"/>
                </a:solidFill>
              </a:rPr>
              <a:t>Paragraph 7</a:t>
            </a:r>
            <a:r>
              <a:rPr lang="en-US" dirty="0"/>
              <a:t>: SWITCH SCENE: Setting (in past)</a:t>
            </a:r>
          </a:p>
          <a:p>
            <a:r>
              <a:rPr lang="en-US" b="1" dirty="0">
                <a:solidFill>
                  <a:srgbClr val="FFFF00"/>
                </a:solidFill>
              </a:rPr>
              <a:t>Paragraph 8: </a:t>
            </a:r>
            <a:r>
              <a:rPr lang="en-US" dirty="0"/>
              <a:t>Characterization</a:t>
            </a:r>
          </a:p>
          <a:p>
            <a:r>
              <a:rPr lang="fr-FR" b="1" dirty="0" err="1">
                <a:solidFill>
                  <a:srgbClr val="FFFF00"/>
                </a:solidFill>
              </a:rPr>
              <a:t>Paragraph</a:t>
            </a:r>
            <a:r>
              <a:rPr lang="fr-FR" b="1" dirty="0">
                <a:solidFill>
                  <a:srgbClr val="FFFF00"/>
                </a:solidFill>
              </a:rPr>
              <a:t> 9: </a:t>
            </a:r>
            <a:r>
              <a:rPr lang="en-US" dirty="0"/>
              <a:t>Dialogue</a:t>
            </a:r>
          </a:p>
          <a:p>
            <a:endParaRPr lang="en-US" dirty="0"/>
          </a:p>
          <a:p>
            <a:r>
              <a:rPr lang="en-US" b="1" dirty="0">
                <a:solidFill>
                  <a:srgbClr val="FFFF00"/>
                </a:solidFill>
              </a:rPr>
              <a:t>Paragraph 10: </a:t>
            </a:r>
            <a:r>
              <a:rPr lang="en-US" dirty="0"/>
              <a:t>SWITCH SCENE: Setting (back to present)</a:t>
            </a:r>
          </a:p>
          <a:p>
            <a:endParaRPr lang="en-US" dirty="0"/>
          </a:p>
          <a:p>
            <a:endParaRPr lang="en-US" dirty="0"/>
          </a:p>
        </p:txBody>
      </p:sp>
    </p:spTree>
    <p:extLst>
      <p:ext uri="{BB962C8B-B14F-4D97-AF65-F5344CB8AC3E}">
        <p14:creationId xmlns:p14="http://schemas.microsoft.com/office/powerpoint/2010/main" val="41616619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93598-9F32-FF4E-8BB0-C8C31B2BD4FA}"/>
              </a:ext>
            </a:extLst>
          </p:cNvPr>
          <p:cNvSpPr>
            <a:spLocks noGrp="1"/>
          </p:cNvSpPr>
          <p:nvPr>
            <p:ph type="title"/>
          </p:nvPr>
        </p:nvSpPr>
        <p:spPr/>
        <p:txBody>
          <a:bodyPr>
            <a:normAutofit/>
          </a:bodyPr>
          <a:lstStyle/>
          <a:p>
            <a:r>
              <a:rPr lang="en-US" b="1" dirty="0">
                <a:solidFill>
                  <a:srgbClr val="FFFF00"/>
                </a:solidFill>
              </a:rPr>
              <a:t>FRAMING THE NARRATIVE</a:t>
            </a:r>
          </a:p>
        </p:txBody>
      </p:sp>
      <p:sp>
        <p:nvSpPr>
          <p:cNvPr id="3" name="Content Placeholder 2">
            <a:extLst>
              <a:ext uri="{FF2B5EF4-FFF2-40B4-BE49-F238E27FC236}">
                <a16:creationId xmlns:a16="http://schemas.microsoft.com/office/drawing/2014/main" id="{EF8F019B-5AA2-F947-9622-68CA5EE51721}"/>
              </a:ext>
            </a:extLst>
          </p:cNvPr>
          <p:cNvSpPr>
            <a:spLocks noGrp="1"/>
          </p:cNvSpPr>
          <p:nvPr>
            <p:ph idx="1"/>
          </p:nvPr>
        </p:nvSpPr>
        <p:spPr/>
        <p:txBody>
          <a:bodyPr>
            <a:normAutofit/>
          </a:bodyPr>
          <a:lstStyle/>
          <a:p>
            <a:r>
              <a:rPr lang="en-US" sz="1800" dirty="0"/>
              <a:t>Every narrative needs a framing device. The </a:t>
            </a:r>
            <a:r>
              <a:rPr lang="en-US" sz="1800" b="1" dirty="0">
                <a:solidFill>
                  <a:srgbClr val="FFFF00"/>
                </a:solidFill>
              </a:rPr>
              <a:t>framing device </a:t>
            </a:r>
            <a:r>
              <a:rPr lang="en-US" sz="1800" dirty="0"/>
              <a:t>is essentially the way the story is laid out, “or framed,” for the reader to follow. It is an important element that takes readers from one place to the next without allowing them to wander off and get lost in the narrative. Readers want to be grounded; they want to know exactly where they are in the story. You can think of a framing device as a map, or the GPS on your phone. It keeps readers positioned where they need to be at the moment and guides them to where you’re taking them next. </a:t>
            </a:r>
          </a:p>
          <a:p>
            <a:endParaRPr lang="en-US" sz="1800" dirty="0"/>
          </a:p>
          <a:p>
            <a:r>
              <a:rPr lang="en-US" sz="1800" dirty="0"/>
              <a:t>In fiction, which is mostly plot and/or character driven, the framing device almost always follows the narrative arc. Creative nonfiction, however, can be much more driven by information—or a number of other different creative conventions—and thus does not have to follow the traditional narrative arc.</a:t>
            </a:r>
          </a:p>
        </p:txBody>
      </p:sp>
    </p:spTree>
    <p:extLst>
      <p:ext uri="{BB962C8B-B14F-4D97-AF65-F5344CB8AC3E}">
        <p14:creationId xmlns:p14="http://schemas.microsoft.com/office/powerpoint/2010/main" val="2446543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STUDENT ESSAYS</a:t>
            </a:r>
          </a:p>
        </p:txBody>
      </p:sp>
      <p:sp>
        <p:nvSpPr>
          <p:cNvPr id="3" name="Content Placeholder 2"/>
          <p:cNvSpPr>
            <a:spLocks noGrp="1"/>
          </p:cNvSpPr>
          <p:nvPr>
            <p:ph idx="1"/>
          </p:nvPr>
        </p:nvSpPr>
        <p:spPr/>
        <p:txBody>
          <a:bodyPr/>
          <a:lstStyle/>
          <a:p>
            <a:r>
              <a:rPr lang="en-US" b="1" dirty="0">
                <a:solidFill>
                  <a:srgbClr val="FFFF00"/>
                </a:solidFill>
              </a:rPr>
              <a:t>An essay about going through a divorce and reconvening with nature.</a:t>
            </a:r>
          </a:p>
          <a:p>
            <a:r>
              <a:rPr lang="en-US" dirty="0"/>
              <a:t>In this essay, the brokenhearted narrator was going through a divorce and decided to take a five day hike to get away from his difficult home life. The narrative included interesting research about the alarming divorce rate for people in his age group.</a:t>
            </a:r>
          </a:p>
        </p:txBody>
      </p:sp>
    </p:spTree>
    <p:extLst>
      <p:ext uri="{BB962C8B-B14F-4D97-AF65-F5344CB8AC3E}">
        <p14:creationId xmlns:p14="http://schemas.microsoft.com/office/powerpoint/2010/main" val="1336772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676FEBE-BC02-4D43-86FE-9661AA6CB9D4}"/>
              </a:ext>
            </a:extLst>
          </p:cNvPr>
          <p:cNvPicPr>
            <a:picLocks noChangeAspect="1"/>
          </p:cNvPicPr>
          <p:nvPr/>
        </p:nvPicPr>
        <p:blipFill>
          <a:blip r:embed="rId2"/>
          <a:stretch>
            <a:fillRect/>
          </a:stretch>
        </p:blipFill>
        <p:spPr>
          <a:xfrm>
            <a:off x="128954" y="1781908"/>
            <a:ext cx="8686800" cy="4267198"/>
          </a:xfrm>
          <a:prstGeom prst="rect">
            <a:avLst/>
          </a:prstGeom>
        </p:spPr>
      </p:pic>
      <p:sp>
        <p:nvSpPr>
          <p:cNvPr id="6" name="Title 5">
            <a:extLst>
              <a:ext uri="{FF2B5EF4-FFF2-40B4-BE49-F238E27FC236}">
                <a16:creationId xmlns:a16="http://schemas.microsoft.com/office/drawing/2014/main" id="{BC31375C-470B-2546-955E-D5C57E5C76C3}"/>
              </a:ext>
            </a:extLst>
          </p:cNvPr>
          <p:cNvSpPr>
            <a:spLocks noGrp="1"/>
          </p:cNvSpPr>
          <p:nvPr>
            <p:ph type="title"/>
          </p:nvPr>
        </p:nvSpPr>
        <p:spPr/>
        <p:txBody>
          <a:bodyPr/>
          <a:lstStyle/>
          <a:p>
            <a:r>
              <a:rPr lang="en-US" b="1" dirty="0">
                <a:solidFill>
                  <a:srgbClr val="FFFF00"/>
                </a:solidFill>
              </a:rPr>
              <a:t>FRAMING THE NARRATIVE</a:t>
            </a:r>
            <a:endParaRPr lang="en-US" dirty="0"/>
          </a:p>
        </p:txBody>
      </p:sp>
      <p:sp>
        <p:nvSpPr>
          <p:cNvPr id="7" name="Content Placeholder 6">
            <a:extLst>
              <a:ext uri="{FF2B5EF4-FFF2-40B4-BE49-F238E27FC236}">
                <a16:creationId xmlns:a16="http://schemas.microsoft.com/office/drawing/2014/main" id="{4C9B4910-3B72-4241-8455-4A7475C9DC2C}"/>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7946846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D0262-7F48-BE49-B067-529BE0D84D46}"/>
              </a:ext>
            </a:extLst>
          </p:cNvPr>
          <p:cNvSpPr>
            <a:spLocks noGrp="1"/>
          </p:cNvSpPr>
          <p:nvPr>
            <p:ph type="title"/>
          </p:nvPr>
        </p:nvSpPr>
        <p:spPr/>
        <p:txBody>
          <a:bodyPr/>
          <a:lstStyle/>
          <a:p>
            <a:r>
              <a:rPr lang="en-US" b="1" dirty="0">
                <a:solidFill>
                  <a:srgbClr val="FFFF00"/>
                </a:solidFill>
              </a:rPr>
              <a:t>FRAMING THE NARRATIVE</a:t>
            </a:r>
            <a:endParaRPr lang="en-US" dirty="0"/>
          </a:p>
        </p:txBody>
      </p:sp>
      <p:sp>
        <p:nvSpPr>
          <p:cNvPr id="3" name="Content Placeholder 2">
            <a:extLst>
              <a:ext uri="{FF2B5EF4-FFF2-40B4-BE49-F238E27FC236}">
                <a16:creationId xmlns:a16="http://schemas.microsoft.com/office/drawing/2014/main" id="{1036F2C6-DC41-8044-BCEA-BC6C071B5CB9}"/>
              </a:ext>
            </a:extLst>
          </p:cNvPr>
          <p:cNvSpPr>
            <a:spLocks noGrp="1"/>
          </p:cNvSpPr>
          <p:nvPr>
            <p:ph idx="1"/>
          </p:nvPr>
        </p:nvSpPr>
        <p:spPr/>
        <p:txBody>
          <a:bodyPr>
            <a:noAutofit/>
          </a:bodyPr>
          <a:lstStyle/>
          <a:p>
            <a:pPr marL="0" indent="0">
              <a:buNone/>
            </a:pPr>
            <a:r>
              <a:rPr lang="en-US" sz="1600" dirty="0"/>
              <a:t>“KS” is essentially framed by one scene: the narrator and </a:t>
            </a:r>
            <a:r>
              <a:rPr lang="en-US" sz="1600" dirty="0" err="1"/>
              <a:t>Kekoa’s</a:t>
            </a:r>
            <a:r>
              <a:rPr lang="en-US" sz="1600" dirty="0"/>
              <a:t> reaction to the heartbreaking news that the program is closing down. The essay takes the reader to many places and informs them about a variety of different things. However, in that process, the narrator keeps returning to this pivotal scene, thus keeping readers grounded. Again, scenes are an important element of framing most essays. A travel writing piece for example, might begin with the narrator packing, follow them through some of the scenes on their voyage, and then end with the narrator unpacking and reflecting upon their journey. </a:t>
            </a:r>
          </a:p>
          <a:p>
            <a:pPr marL="0" indent="0">
              <a:buNone/>
            </a:pPr>
            <a:endParaRPr lang="en-US" sz="1600" dirty="0"/>
          </a:p>
          <a:p>
            <a:pPr marL="0" indent="0">
              <a:buNone/>
            </a:pPr>
            <a:r>
              <a:rPr lang="en-US" sz="1600" dirty="0"/>
              <a:t>Aside from solid scene construction—which is the most conventional way to frame a narrative—you could also be more creative. For example, maybe you frame the essay with any of the following:</a:t>
            </a:r>
          </a:p>
          <a:p>
            <a:pPr>
              <a:buFont typeface="Arial" panose="020B0604020202020204" pitchFamily="34" charset="0"/>
              <a:buChar char="•"/>
            </a:pPr>
            <a:r>
              <a:rPr lang="en-US" sz="1600" dirty="0"/>
              <a:t>A number of dated entries that shows the evolution of something.</a:t>
            </a:r>
          </a:p>
          <a:p>
            <a:pPr>
              <a:buFont typeface="Arial" panose="020B0604020202020204" pitchFamily="34" charset="0"/>
              <a:buChar char="•"/>
            </a:pPr>
            <a:r>
              <a:rPr lang="en-US" sz="1600" dirty="0"/>
              <a:t>A number of emails to and from characters within the story.</a:t>
            </a:r>
          </a:p>
          <a:p>
            <a:pPr>
              <a:buFont typeface="Arial" panose="020B0604020202020204" pitchFamily="34" charset="0"/>
              <a:buChar char="•"/>
            </a:pPr>
            <a:r>
              <a:rPr lang="en-US" sz="1600" dirty="0"/>
              <a:t>A number of pictures taken, each with their own unique anecdote that contributes to the larger narrative. </a:t>
            </a:r>
          </a:p>
          <a:p>
            <a:pPr marL="0" indent="0">
              <a:buNone/>
            </a:pPr>
            <a:br>
              <a:rPr lang="en-US" sz="1600" dirty="0"/>
            </a:br>
            <a:r>
              <a:rPr lang="en-US" sz="1600" b="1" dirty="0">
                <a:solidFill>
                  <a:srgbClr val="FFFF00"/>
                </a:solidFill>
              </a:rPr>
              <a:t>There are countless creative ways to frame a narrative!</a:t>
            </a:r>
          </a:p>
          <a:p>
            <a:pPr marL="0" indent="0">
              <a:buNone/>
            </a:pPr>
            <a:endParaRPr lang="en-US" sz="1600" dirty="0"/>
          </a:p>
        </p:txBody>
      </p:sp>
    </p:spTree>
    <p:extLst>
      <p:ext uri="{BB962C8B-B14F-4D97-AF65-F5344CB8AC3E}">
        <p14:creationId xmlns:p14="http://schemas.microsoft.com/office/powerpoint/2010/main" val="288544024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90C94-93CF-9341-B9A9-EB242FA9C662}"/>
              </a:ext>
            </a:extLst>
          </p:cNvPr>
          <p:cNvSpPr>
            <a:spLocks noGrp="1"/>
          </p:cNvSpPr>
          <p:nvPr>
            <p:ph type="title"/>
          </p:nvPr>
        </p:nvSpPr>
        <p:spPr/>
        <p:txBody>
          <a:bodyPr/>
          <a:lstStyle/>
          <a:p>
            <a:r>
              <a:rPr lang="en-US" b="1" dirty="0">
                <a:solidFill>
                  <a:srgbClr val="FFFF00"/>
                </a:solidFill>
              </a:rPr>
              <a:t>EMBEDDING RESEARCH</a:t>
            </a:r>
          </a:p>
        </p:txBody>
      </p:sp>
      <p:sp>
        <p:nvSpPr>
          <p:cNvPr id="3" name="Content Placeholder 2">
            <a:extLst>
              <a:ext uri="{FF2B5EF4-FFF2-40B4-BE49-F238E27FC236}">
                <a16:creationId xmlns:a16="http://schemas.microsoft.com/office/drawing/2014/main" id="{C4CF70AF-9874-CA42-9691-3BE689DC4E02}"/>
              </a:ext>
            </a:extLst>
          </p:cNvPr>
          <p:cNvSpPr>
            <a:spLocks noGrp="1"/>
          </p:cNvSpPr>
          <p:nvPr>
            <p:ph idx="1"/>
          </p:nvPr>
        </p:nvSpPr>
        <p:spPr/>
        <p:txBody>
          <a:bodyPr>
            <a:normAutofit fontScale="70000" lnSpcReduction="20000"/>
          </a:bodyPr>
          <a:lstStyle/>
          <a:p>
            <a:pPr marL="0" indent="0">
              <a:buNone/>
            </a:pPr>
            <a:r>
              <a:rPr lang="en-US" dirty="0"/>
              <a:t>It’s important that your essay makes a strong attempt to inform your readers about something. However, it’s also important to remember that you’re writing a narrative (a story). It’s important, then, to make sure that your informative writing is smoothly integrated and does not overpower the creative elements (plot, character, theme, setting, </a:t>
            </a:r>
            <a:r>
              <a:rPr lang="en-US" dirty="0" err="1"/>
              <a:t>etc</a:t>
            </a:r>
            <a:r>
              <a:rPr lang="en-US" dirty="0"/>
              <a:t>). For this reason, any research or informative writing should be carefully balanced with your creative writing conventions and/or succinctly embedded into your writing. </a:t>
            </a:r>
          </a:p>
          <a:p>
            <a:pPr marL="0" indent="0">
              <a:buNone/>
            </a:pPr>
            <a:br>
              <a:rPr lang="en-US" dirty="0"/>
            </a:br>
            <a:endParaRPr lang="en-US" dirty="0"/>
          </a:p>
          <a:p>
            <a:pPr marL="0" indent="0">
              <a:buNone/>
            </a:pPr>
            <a:r>
              <a:rPr lang="en-US" dirty="0"/>
              <a:t>Although you should probably be using some research, it’s important to remember that you are not writing an English composition paper! Therefore, you are not using Modern Language Association (MLA) parenthetical citations for any quotes or statistics you use. Instead, you should attribute any of the information by embedding it into your writing.</a:t>
            </a:r>
          </a:p>
          <a:p>
            <a:endParaRPr lang="en-US" dirty="0"/>
          </a:p>
        </p:txBody>
      </p:sp>
    </p:spTree>
    <p:extLst>
      <p:ext uri="{BB962C8B-B14F-4D97-AF65-F5344CB8AC3E}">
        <p14:creationId xmlns:p14="http://schemas.microsoft.com/office/powerpoint/2010/main" val="3647479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AA885-CAAB-5542-B7D7-BE5367305B97}"/>
              </a:ext>
            </a:extLst>
          </p:cNvPr>
          <p:cNvSpPr>
            <a:spLocks noGrp="1"/>
          </p:cNvSpPr>
          <p:nvPr>
            <p:ph type="title"/>
          </p:nvPr>
        </p:nvSpPr>
        <p:spPr/>
        <p:txBody>
          <a:bodyPr/>
          <a:lstStyle/>
          <a:p>
            <a:r>
              <a:rPr lang="en-US" b="1" dirty="0">
                <a:solidFill>
                  <a:srgbClr val="FFFF00"/>
                </a:solidFill>
              </a:rPr>
              <a:t>EMBEDDING RESEARCH</a:t>
            </a:r>
          </a:p>
        </p:txBody>
      </p:sp>
      <p:sp>
        <p:nvSpPr>
          <p:cNvPr id="3" name="Content Placeholder 2">
            <a:extLst>
              <a:ext uri="{FF2B5EF4-FFF2-40B4-BE49-F238E27FC236}">
                <a16:creationId xmlns:a16="http://schemas.microsoft.com/office/drawing/2014/main" id="{3F047957-4A3D-1343-8E13-78BA2E519335}"/>
              </a:ext>
            </a:extLst>
          </p:cNvPr>
          <p:cNvSpPr>
            <a:spLocks noGrp="1"/>
          </p:cNvSpPr>
          <p:nvPr>
            <p:ph idx="1"/>
          </p:nvPr>
        </p:nvSpPr>
        <p:spPr/>
        <p:txBody>
          <a:bodyPr>
            <a:normAutofit fontScale="62500" lnSpcReduction="20000"/>
          </a:bodyPr>
          <a:lstStyle/>
          <a:p>
            <a:pPr marL="0" indent="0">
              <a:buNone/>
            </a:pPr>
            <a:r>
              <a:rPr lang="en-US" b="1" dirty="0">
                <a:solidFill>
                  <a:srgbClr val="FFFF00"/>
                </a:solidFill>
              </a:rPr>
              <a:t>ATTRIBUTION: MODERN LANGUAGE ASSOCIATION</a:t>
            </a:r>
          </a:p>
          <a:p>
            <a:pPr marL="0" indent="0">
              <a:buNone/>
            </a:pPr>
            <a:r>
              <a:rPr lang="en-US" dirty="0"/>
              <a:t>After my conversation with Jen,  I needed to get away from it all, so I set out to hike the </a:t>
            </a:r>
            <a:r>
              <a:rPr lang="en-US" dirty="0" err="1"/>
              <a:t>Kuliouou</a:t>
            </a:r>
            <a:r>
              <a:rPr lang="en-US" dirty="0"/>
              <a:t> Ridge Trail by myself. One of the problems with hiking alone is that “Statistically, you’re more than 11 times more likely </a:t>
            </a:r>
            <a:r>
              <a:rPr lang="en-US"/>
              <a:t>to die </a:t>
            </a:r>
            <a:r>
              <a:rPr lang="en-US" dirty="0"/>
              <a:t>while hiking alone than when you’re with a companion” (Anderson, 54).</a:t>
            </a:r>
          </a:p>
          <a:p>
            <a:pPr marL="0" indent="0">
              <a:buNone/>
            </a:pPr>
            <a:br>
              <a:rPr lang="en-US" dirty="0"/>
            </a:br>
            <a:endParaRPr lang="en-US" dirty="0"/>
          </a:p>
          <a:p>
            <a:pPr marL="0" indent="0">
              <a:buNone/>
            </a:pPr>
            <a:br>
              <a:rPr lang="en-US" b="1" dirty="0">
                <a:solidFill>
                  <a:srgbClr val="FFFF00"/>
                </a:solidFill>
              </a:rPr>
            </a:br>
            <a:r>
              <a:rPr lang="en-US" b="1" dirty="0">
                <a:solidFill>
                  <a:srgbClr val="FFFF00"/>
                </a:solidFill>
              </a:rPr>
              <a:t>ATTRIBUTION: CREATIVE NONFICTION</a:t>
            </a:r>
          </a:p>
          <a:p>
            <a:pPr marL="0" indent="0">
              <a:buNone/>
            </a:pPr>
            <a:r>
              <a:rPr lang="en-US" dirty="0"/>
              <a:t>After my conversation with Jen,  I needed to get away from it all, so I set out to hike the </a:t>
            </a:r>
            <a:r>
              <a:rPr lang="en-US" dirty="0" err="1"/>
              <a:t>Kuliouou</a:t>
            </a:r>
            <a:r>
              <a:rPr lang="en-US" dirty="0"/>
              <a:t> Ridge Trail by myself. As I set out on the trail, I began thinking about an article from </a:t>
            </a:r>
            <a:r>
              <a:rPr lang="en-US" i="1" dirty="0"/>
              <a:t>Outside Magazine </a:t>
            </a:r>
            <a:r>
              <a:rPr lang="en-US" dirty="0"/>
              <a:t>that I had recently read. Author Heather Anderson’s article, titled “Fatality on the Trail,” explained that “Statistically, you’re more than 11 times more likely to die while hiking alone than when you’re with a companion.”</a:t>
            </a:r>
          </a:p>
          <a:p>
            <a:endParaRPr lang="en-US" dirty="0"/>
          </a:p>
        </p:txBody>
      </p:sp>
    </p:spTree>
    <p:extLst>
      <p:ext uri="{BB962C8B-B14F-4D97-AF65-F5344CB8AC3E}">
        <p14:creationId xmlns:p14="http://schemas.microsoft.com/office/powerpoint/2010/main" val="33449084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PAGE 57</a:t>
            </a:r>
          </a:p>
        </p:txBody>
      </p:sp>
      <p:pic>
        <p:nvPicPr>
          <p:cNvPr id="4" name="Content Placeholder 3" descr="Screen Shot 2016-01-25 at 12.33.06 PM.png"/>
          <p:cNvPicPr>
            <a:picLocks noGrp="1" noChangeAspect="1"/>
          </p:cNvPicPr>
          <p:nvPr>
            <p:ph idx="1"/>
          </p:nvPr>
        </p:nvPicPr>
        <p:blipFill>
          <a:blip r:embed="rId2">
            <a:extLst>
              <a:ext uri="{28A0092B-C50C-407E-A947-70E740481C1C}">
                <a14:useLocalDpi xmlns:a14="http://schemas.microsoft.com/office/drawing/2010/main" val="0"/>
              </a:ext>
            </a:extLst>
          </a:blip>
          <a:srcRect t="-43891" b="-43891"/>
          <a:stretch>
            <a:fillRect/>
          </a:stretch>
        </p:blipFill>
        <p:spPr/>
      </p:pic>
    </p:spTree>
    <p:extLst>
      <p:ext uri="{BB962C8B-B14F-4D97-AF65-F5344CB8AC3E}">
        <p14:creationId xmlns:p14="http://schemas.microsoft.com/office/powerpoint/2010/main" val="3375358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2016-01-25 at 12.22.54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3115" y="1507641"/>
            <a:ext cx="8231704" cy="4367365"/>
          </a:xfrm>
          <a:prstGeom prst="rect">
            <a:avLst/>
          </a:prstGeom>
        </p:spPr>
      </p:pic>
      <p:sp>
        <p:nvSpPr>
          <p:cNvPr id="3" name="Title 2"/>
          <p:cNvSpPr>
            <a:spLocks noGrp="1"/>
          </p:cNvSpPr>
          <p:nvPr>
            <p:ph type="title"/>
          </p:nvPr>
        </p:nvSpPr>
        <p:spPr/>
        <p:txBody>
          <a:bodyPr/>
          <a:lstStyle/>
          <a:p>
            <a:r>
              <a:rPr lang="en-US" b="1" dirty="0">
                <a:solidFill>
                  <a:srgbClr val="FFFF00"/>
                </a:solidFill>
              </a:rPr>
              <a:t>PAGE 55</a:t>
            </a:r>
          </a:p>
        </p:txBody>
      </p:sp>
      <p:sp>
        <p:nvSpPr>
          <p:cNvPr id="4" name="Content Placeholder 3"/>
          <p:cNvSpPr>
            <a:spLocks noGrp="1"/>
          </p:cNvSpPr>
          <p:nvPr>
            <p:ph idx="1"/>
          </p:nvPr>
        </p:nvSpPr>
        <p:spPr/>
        <p:txBody>
          <a:bodyPr/>
          <a:lstStyle/>
          <a:p>
            <a:endParaRPr lang="en-US" dirty="0"/>
          </a:p>
        </p:txBody>
      </p:sp>
    </p:spTree>
    <p:extLst>
      <p:ext uri="{BB962C8B-B14F-4D97-AF65-F5344CB8AC3E}">
        <p14:creationId xmlns:p14="http://schemas.microsoft.com/office/powerpoint/2010/main" val="3706112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STUDENT ESSAYS</a:t>
            </a:r>
            <a:endParaRPr lang="en-US" dirty="0"/>
          </a:p>
        </p:txBody>
      </p:sp>
      <p:sp>
        <p:nvSpPr>
          <p:cNvPr id="3" name="Content Placeholder 2"/>
          <p:cNvSpPr>
            <a:spLocks noGrp="1"/>
          </p:cNvSpPr>
          <p:nvPr>
            <p:ph idx="1"/>
          </p:nvPr>
        </p:nvSpPr>
        <p:spPr/>
        <p:txBody>
          <a:bodyPr>
            <a:normAutofit lnSpcReduction="10000"/>
          </a:bodyPr>
          <a:lstStyle/>
          <a:p>
            <a:r>
              <a:rPr lang="en-US" b="1" dirty="0">
                <a:solidFill>
                  <a:srgbClr val="FFFF00"/>
                </a:solidFill>
              </a:rPr>
              <a:t>An essay about the word “</a:t>
            </a:r>
            <a:r>
              <a:rPr lang="en-US" b="1" dirty="0" err="1">
                <a:solidFill>
                  <a:srgbClr val="FFFF00"/>
                </a:solidFill>
              </a:rPr>
              <a:t>haole</a:t>
            </a:r>
            <a:r>
              <a:rPr lang="en-US" b="1" dirty="0">
                <a:solidFill>
                  <a:srgbClr val="FFFF00"/>
                </a:solidFill>
              </a:rPr>
              <a:t>.”</a:t>
            </a:r>
          </a:p>
          <a:p>
            <a:r>
              <a:rPr lang="en-US" dirty="0"/>
              <a:t>This essay was a story about a Hawaiian girl who was dating a white male, a “</a:t>
            </a:r>
            <a:r>
              <a:rPr lang="en-US" dirty="0" err="1"/>
              <a:t>haole</a:t>
            </a:r>
            <a:r>
              <a:rPr lang="en-US" dirty="0"/>
              <a:t>.” The essay told about the tension this created with certain members of her family. The essay also explored the historical significance of the world “</a:t>
            </a:r>
            <a:r>
              <a:rPr lang="en-US" dirty="0" err="1"/>
              <a:t>haole</a:t>
            </a:r>
            <a:r>
              <a:rPr lang="en-US" dirty="0"/>
              <a:t>” and how it has changed over the years. It also examined Hawaiian </a:t>
            </a:r>
            <a:r>
              <a:rPr lang="en-US" dirty="0" err="1"/>
              <a:t>aliʻi</a:t>
            </a:r>
            <a:r>
              <a:rPr lang="en-US" dirty="0"/>
              <a:t> who married </a:t>
            </a:r>
            <a:r>
              <a:rPr lang="en-US" dirty="0" err="1"/>
              <a:t>haoles</a:t>
            </a:r>
            <a:r>
              <a:rPr lang="en-US" dirty="0"/>
              <a:t> over the years.</a:t>
            </a:r>
          </a:p>
        </p:txBody>
      </p:sp>
    </p:spTree>
    <p:extLst>
      <p:ext uri="{BB962C8B-B14F-4D97-AF65-F5344CB8AC3E}">
        <p14:creationId xmlns:p14="http://schemas.microsoft.com/office/powerpoint/2010/main" val="4067199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749451" y="361489"/>
            <a:ext cx="7366000" cy="1739900"/>
          </a:xfrm>
          <a:prstGeom prst="rect">
            <a:avLst/>
          </a:prstGeom>
        </p:spPr>
      </p:pic>
      <p:sp>
        <p:nvSpPr>
          <p:cNvPr id="5" name="TextBox 4"/>
          <p:cNvSpPr txBox="1"/>
          <p:nvPr/>
        </p:nvSpPr>
        <p:spPr>
          <a:xfrm>
            <a:off x="749452" y="3391491"/>
            <a:ext cx="6856012" cy="769441"/>
          </a:xfrm>
          <a:prstGeom prst="rect">
            <a:avLst/>
          </a:prstGeom>
          <a:noFill/>
        </p:spPr>
        <p:txBody>
          <a:bodyPr wrap="square" rtlCol="0">
            <a:spAutoFit/>
          </a:bodyPr>
          <a:lstStyle/>
          <a:p>
            <a:r>
              <a:rPr lang="en-US" sz="4400" dirty="0"/>
              <a:t>THE VERY BASIC PRACTICES</a:t>
            </a:r>
          </a:p>
        </p:txBody>
      </p:sp>
    </p:spTree>
    <p:extLst>
      <p:ext uri="{BB962C8B-B14F-4D97-AF65-F5344CB8AC3E}">
        <p14:creationId xmlns:p14="http://schemas.microsoft.com/office/powerpoint/2010/main" val="2148319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56EC7-2EA7-A048-98B3-AF31B92151F3}"/>
              </a:ext>
            </a:extLst>
          </p:cNvPr>
          <p:cNvSpPr>
            <a:spLocks noGrp="1"/>
          </p:cNvSpPr>
          <p:nvPr>
            <p:ph type="title"/>
          </p:nvPr>
        </p:nvSpPr>
        <p:spPr/>
        <p:txBody>
          <a:bodyPr/>
          <a:lstStyle/>
          <a:p>
            <a:r>
              <a:rPr lang="en-US" b="1" dirty="0">
                <a:solidFill>
                  <a:srgbClr val="FFFF00"/>
                </a:solidFill>
              </a:rPr>
              <a:t>GRAMMAR = CREDIBILITY</a:t>
            </a:r>
          </a:p>
        </p:txBody>
      </p:sp>
      <p:sp>
        <p:nvSpPr>
          <p:cNvPr id="3" name="Content Placeholder 2">
            <a:extLst>
              <a:ext uri="{FF2B5EF4-FFF2-40B4-BE49-F238E27FC236}">
                <a16:creationId xmlns:a16="http://schemas.microsoft.com/office/drawing/2014/main" id="{CB1E92E8-C77B-7E4A-96E7-EC63E4CCB747}"/>
              </a:ext>
            </a:extLst>
          </p:cNvPr>
          <p:cNvSpPr>
            <a:spLocks noGrp="1"/>
          </p:cNvSpPr>
          <p:nvPr>
            <p:ph idx="1"/>
          </p:nvPr>
        </p:nvSpPr>
        <p:spPr/>
        <p:txBody>
          <a:bodyPr>
            <a:normAutofit fontScale="55000" lnSpcReduction="20000"/>
          </a:bodyPr>
          <a:lstStyle/>
          <a:p>
            <a:r>
              <a:rPr lang="en-US" dirty="0"/>
              <a:t>Your grammar skills, or lack thereof, reflect your credibility, or lack thereof.</a:t>
            </a:r>
            <a:br>
              <a:rPr lang="en-US" dirty="0"/>
            </a:br>
            <a:endParaRPr lang="en-US" dirty="0"/>
          </a:p>
          <a:p>
            <a:endParaRPr lang="en-US" dirty="0"/>
          </a:p>
          <a:p>
            <a:r>
              <a:rPr lang="en-US" dirty="0"/>
              <a:t>If you want your work to be accepted by publishers and readers alike, your grammar must be up to par.</a:t>
            </a:r>
            <a:br>
              <a:rPr lang="en-US" dirty="0"/>
            </a:br>
            <a:endParaRPr lang="en-US" dirty="0"/>
          </a:p>
          <a:p>
            <a:endParaRPr lang="en-US" dirty="0"/>
          </a:p>
          <a:p>
            <a:r>
              <a:rPr lang="en-US" dirty="0"/>
              <a:t>“Most reputable publishers have enough submissions that they can toss grammatically weak work right into the trash can without thinking twice” (Donovan).</a:t>
            </a:r>
            <a:br>
              <a:rPr lang="en-US" dirty="0"/>
            </a:br>
            <a:endParaRPr lang="en-US" dirty="0"/>
          </a:p>
          <a:p>
            <a:endParaRPr lang="en-US" dirty="0"/>
          </a:p>
          <a:p>
            <a:r>
              <a:rPr lang="en-US" dirty="0"/>
              <a:t>People are often judged by the way they speak; authors are judged by the way they write.</a:t>
            </a:r>
            <a:br>
              <a:rPr lang="en-US" dirty="0"/>
            </a:br>
            <a:endParaRPr lang="en-US" dirty="0"/>
          </a:p>
          <a:p>
            <a:endParaRPr lang="en-US" dirty="0"/>
          </a:p>
          <a:p>
            <a:r>
              <a:rPr lang="en-US" dirty="0"/>
              <a:t>To gain trust from your readers, you must write with proper grammar. </a:t>
            </a:r>
          </a:p>
          <a:p>
            <a:endParaRPr lang="en-US" dirty="0"/>
          </a:p>
          <a:p>
            <a:endParaRPr lang="en-US" dirty="0"/>
          </a:p>
        </p:txBody>
      </p:sp>
    </p:spTree>
    <p:extLst>
      <p:ext uri="{BB962C8B-B14F-4D97-AF65-F5344CB8AC3E}">
        <p14:creationId xmlns:p14="http://schemas.microsoft.com/office/powerpoint/2010/main" val="1998377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1BD85-6971-694B-A2F7-9E948A8A0434}"/>
              </a:ext>
            </a:extLst>
          </p:cNvPr>
          <p:cNvSpPr>
            <a:spLocks noGrp="1"/>
          </p:cNvSpPr>
          <p:nvPr>
            <p:ph type="title"/>
          </p:nvPr>
        </p:nvSpPr>
        <p:spPr/>
        <p:txBody>
          <a:bodyPr/>
          <a:lstStyle/>
          <a:p>
            <a:r>
              <a:rPr lang="en-US" b="1" dirty="0">
                <a:solidFill>
                  <a:srgbClr val="FFFF00"/>
                </a:solidFill>
              </a:rPr>
              <a:t>NO, NO, NO</a:t>
            </a:r>
          </a:p>
        </p:txBody>
      </p:sp>
      <p:sp>
        <p:nvSpPr>
          <p:cNvPr id="3" name="Content Placeholder 2">
            <a:extLst>
              <a:ext uri="{FF2B5EF4-FFF2-40B4-BE49-F238E27FC236}">
                <a16:creationId xmlns:a16="http://schemas.microsoft.com/office/drawing/2014/main" id="{BD3B81BB-5504-3C48-B772-3D0E1D203C9C}"/>
              </a:ext>
            </a:extLst>
          </p:cNvPr>
          <p:cNvSpPr>
            <a:spLocks noGrp="1"/>
          </p:cNvSpPr>
          <p:nvPr>
            <p:ph idx="1"/>
          </p:nvPr>
        </p:nvSpPr>
        <p:spPr/>
        <p:txBody>
          <a:bodyPr>
            <a:normAutofit fontScale="70000" lnSpcReduction="20000"/>
          </a:bodyPr>
          <a:lstStyle/>
          <a:p>
            <a:r>
              <a:rPr lang="en-US" dirty="0">
                <a:latin typeface="Calisto MT" pitchFamily="18" charset="0"/>
              </a:rPr>
              <a:t>	He kissed my cheek and took my hand, we stood there watching Dawson slide over and over again every thirty seconds or so he would glance our way to make surely we were watching. The swings where near the slid so Mark and I walked over to them and each took a seat. We slowly start to swing and the metal creaked, I looked up at the sky just as the clouds floated in front of the sun. Mark and me swung for a while watching Dawson play and enjoy the cool breeze. We now had the park all to ourselves. “How has your day been so far?” Mark asked. I had a rough morning, but I am doing much better now. Dawson walked up to the swings, and climbed into the seat next to me “What made it better, besides seeing me?” Mark winked I laughed; “I just needed a little sunshine”. Dawson looked up at me and smile. “Momma, I your sunshine?” I smiled. “Yes baby you are my sunshine.” I stood up and pushed Dawson in the swing, as the sun pecked out from behind the clouds</a:t>
            </a:r>
            <a:r>
              <a:rPr lang="en-US" dirty="0"/>
              <a:t>.</a:t>
            </a:r>
          </a:p>
          <a:p>
            <a:endParaRPr lang="en-US" dirty="0"/>
          </a:p>
        </p:txBody>
      </p:sp>
    </p:spTree>
    <p:extLst>
      <p:ext uri="{BB962C8B-B14F-4D97-AF65-F5344CB8AC3E}">
        <p14:creationId xmlns:p14="http://schemas.microsoft.com/office/powerpoint/2010/main" val="3535720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53AF0-6485-584B-BEDD-38A608B983B0}"/>
              </a:ext>
            </a:extLst>
          </p:cNvPr>
          <p:cNvSpPr>
            <a:spLocks noGrp="1"/>
          </p:cNvSpPr>
          <p:nvPr>
            <p:ph type="title"/>
          </p:nvPr>
        </p:nvSpPr>
        <p:spPr/>
        <p:txBody>
          <a:bodyPr/>
          <a:lstStyle/>
          <a:p>
            <a:r>
              <a:rPr lang="en-US" b="1" dirty="0">
                <a:solidFill>
                  <a:srgbClr val="FFFF00"/>
                </a:solidFill>
              </a:rPr>
              <a:t>CLEAR, CONSISTENT, CONCISE</a:t>
            </a:r>
          </a:p>
        </p:txBody>
      </p:sp>
      <p:sp>
        <p:nvSpPr>
          <p:cNvPr id="3" name="Content Placeholder 2">
            <a:extLst>
              <a:ext uri="{FF2B5EF4-FFF2-40B4-BE49-F238E27FC236}">
                <a16:creationId xmlns:a16="http://schemas.microsoft.com/office/drawing/2014/main" id="{454DA0BB-8329-8548-9F9D-58377457DE53}"/>
              </a:ext>
            </a:extLst>
          </p:cNvPr>
          <p:cNvSpPr>
            <a:spLocks noGrp="1"/>
          </p:cNvSpPr>
          <p:nvPr>
            <p:ph idx="1"/>
          </p:nvPr>
        </p:nvSpPr>
        <p:spPr/>
        <p:txBody>
          <a:bodyPr>
            <a:normAutofit fontScale="77500" lnSpcReduction="20000"/>
          </a:bodyPr>
          <a:lstStyle/>
          <a:p>
            <a:pPr marL="0" indent="0">
              <a:buNone/>
            </a:pPr>
            <a:r>
              <a:rPr lang="en-US" b="1" u="sng" dirty="0">
                <a:solidFill>
                  <a:srgbClr val="FFFF00"/>
                </a:solidFill>
              </a:rPr>
              <a:t>BE CLEAR</a:t>
            </a:r>
            <a:br>
              <a:rPr lang="en-US" dirty="0"/>
            </a:br>
            <a:r>
              <a:rPr lang="en-US" dirty="0"/>
              <a:t>Clarity is necessary for your reader to interpret and understand your work.</a:t>
            </a:r>
          </a:p>
          <a:p>
            <a:pPr marL="0" indent="0">
              <a:buNone/>
            </a:pPr>
            <a:endParaRPr lang="en-US" dirty="0"/>
          </a:p>
          <a:p>
            <a:pPr marL="0" indent="0">
              <a:buNone/>
            </a:pPr>
            <a:r>
              <a:rPr lang="en-US" b="1" u="sng" dirty="0">
                <a:solidFill>
                  <a:srgbClr val="FFFF00"/>
                </a:solidFill>
              </a:rPr>
              <a:t>BE CONSISTENT</a:t>
            </a:r>
          </a:p>
          <a:p>
            <a:pPr marL="0" indent="0">
              <a:buNone/>
            </a:pPr>
            <a:r>
              <a:rPr lang="en-US" dirty="0"/>
              <a:t>If you make intentional stylistic choices with format, punctuation, and grammar, be consistent. </a:t>
            </a:r>
          </a:p>
          <a:p>
            <a:pPr marL="0" indent="0">
              <a:buNone/>
            </a:pPr>
            <a:endParaRPr lang="en-US" dirty="0"/>
          </a:p>
          <a:p>
            <a:pPr marL="0" indent="0">
              <a:buNone/>
            </a:pPr>
            <a:r>
              <a:rPr lang="en-US" b="1" u="sng" dirty="0">
                <a:solidFill>
                  <a:srgbClr val="FFFF00"/>
                </a:solidFill>
              </a:rPr>
              <a:t>BE CONCISE</a:t>
            </a:r>
          </a:p>
          <a:p>
            <a:pPr marL="0" indent="0">
              <a:buNone/>
            </a:pPr>
            <a:r>
              <a:rPr lang="en-US" dirty="0"/>
              <a:t>Express your message clearly without “fluffing” your work. Your work should be comprehensive, not difficult to understand.</a:t>
            </a:r>
          </a:p>
          <a:p>
            <a:endParaRPr lang="en-US" dirty="0"/>
          </a:p>
          <a:p>
            <a:endParaRPr lang="en-US" dirty="0"/>
          </a:p>
        </p:txBody>
      </p:sp>
    </p:spTree>
    <p:extLst>
      <p:ext uri="{BB962C8B-B14F-4D97-AF65-F5344CB8AC3E}">
        <p14:creationId xmlns:p14="http://schemas.microsoft.com/office/powerpoint/2010/main" val="38989000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211</TotalTime>
  <Words>4743</Words>
  <Application>Microsoft Macintosh PowerPoint</Application>
  <PresentationFormat>On-screen Show (4:3)</PresentationFormat>
  <Paragraphs>187</Paragraphs>
  <Slides>45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45</vt:i4>
      </vt:variant>
    </vt:vector>
  </HeadingPairs>
  <TitlesOfParts>
    <vt:vector size="49" baseType="lpstr">
      <vt:lpstr>Arial</vt:lpstr>
      <vt:lpstr>Calibri</vt:lpstr>
      <vt:lpstr>Calisto MT</vt:lpstr>
      <vt:lpstr>Office Theme</vt:lpstr>
      <vt:lpstr>ADVICE ON WRITING  CREATIVE NONFICTION By David Foster Wallace</vt:lpstr>
      <vt:lpstr>What Should I Write About?</vt:lpstr>
      <vt:lpstr>STUDENT ESSAYS</vt:lpstr>
      <vt:lpstr>STUDENT ESSAYS</vt:lpstr>
      <vt:lpstr>STUDENT ESSAYS</vt:lpstr>
      <vt:lpstr>PowerPoint Presentation</vt:lpstr>
      <vt:lpstr>GRAMMAR = CREDIBILITY</vt:lpstr>
      <vt:lpstr>NO, NO, NO</vt:lpstr>
      <vt:lpstr>CLEAR, CONSISTENT, CONCISE</vt:lpstr>
      <vt:lpstr>INCONSISTENT TENSES WILL KILL YOUR GRADE</vt:lpstr>
      <vt:lpstr>INCONSISTENT TENSES WILL KILL YOUR GRADE</vt:lpstr>
      <vt:lpstr>INCONSISTENT TENSES WILL KILL YOUR GRADE</vt:lpstr>
      <vt:lpstr>FOR GOD’S SAKE BE CONSISTENT WITH TENSE!</vt:lpstr>
      <vt:lpstr>TENSE: CAREFUL CONSIDERATIONS</vt:lpstr>
      <vt:lpstr>TENSE: CAREFUL CONSIDERATIONS</vt:lpstr>
      <vt:lpstr>TYPES OF CREATIVE NONFICTION</vt:lpstr>
      <vt:lpstr>THE PERSONAL ESSAY</vt:lpstr>
      <vt:lpstr>THE MEMOIR</vt:lpstr>
      <vt:lpstr>THE SHORT/SHORT</vt:lpstr>
      <vt:lpstr>LITERARY JOURNALISM</vt:lpstr>
      <vt:lpstr>THE LYRIC ESSAY</vt:lpstr>
      <vt:lpstr>SHOW, DON’T TELL</vt:lpstr>
      <vt:lpstr>SHOW, DON’T TELL</vt:lpstr>
      <vt:lpstr>SHOW, DON’T TELL</vt:lpstr>
      <vt:lpstr>CONSTRUCTING A NARRATIVE</vt:lpstr>
      <vt:lpstr>WHAT IS THEME</vt:lpstr>
      <vt:lpstr>DEVELOPING THEME</vt:lpstr>
      <vt:lpstr>PowerPoint Presentation</vt:lpstr>
      <vt:lpstr>CONVEYING THEME = BALANCE</vt:lpstr>
      <vt:lpstr>THEME = THE HEART OF THE ESSAY</vt:lpstr>
      <vt:lpstr>SCENE CONSTRUCTION</vt:lpstr>
      <vt:lpstr>SCENE CONSTRUCTION</vt:lpstr>
      <vt:lpstr>SCENE CONSTRUCTION</vt:lpstr>
      <vt:lpstr>SUMMARY: CAREFULLY CONSIDER WHEN IT’S OKAY TO SUMMARIZE</vt:lpstr>
      <vt:lpstr>FLASHBACK</vt:lpstr>
      <vt:lpstr>FLASHBACK</vt:lpstr>
      <vt:lpstr>PACING IS ESSENTIAL!</vt:lpstr>
      <vt:lpstr>PACING</vt:lpstr>
      <vt:lpstr>FRAMING THE NARRATIVE</vt:lpstr>
      <vt:lpstr>FRAMING THE NARRATIVE</vt:lpstr>
      <vt:lpstr>FRAMING THE NARRATIVE</vt:lpstr>
      <vt:lpstr>EMBEDDING RESEARCH</vt:lpstr>
      <vt:lpstr>EMBEDDING RESEARCH</vt:lpstr>
      <vt:lpstr>PAGE 57</vt:lpstr>
      <vt:lpstr>PAGE 55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SCHEDULE</dc:title>
  <dc:creator>Beau</dc:creator>
  <cp:lastModifiedBy>Professor Ewan</cp:lastModifiedBy>
  <cp:revision>40</cp:revision>
  <dcterms:created xsi:type="dcterms:W3CDTF">2019-01-10T20:39:08Z</dcterms:created>
  <dcterms:modified xsi:type="dcterms:W3CDTF">2020-01-23T21:11:12Z</dcterms:modified>
</cp:coreProperties>
</file>