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1" r:id="rId2"/>
    <p:sldId id="272" r:id="rId3"/>
    <p:sldId id="259" r:id="rId4"/>
    <p:sldId id="258" r:id="rId5"/>
    <p:sldId id="260" r:id="rId6"/>
    <p:sldId id="261" r:id="rId7"/>
    <p:sldId id="262" r:id="rId8"/>
    <p:sldId id="270" r:id="rId9"/>
    <p:sldId id="263" r:id="rId10"/>
    <p:sldId id="264"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2"/>
  </p:normalViewPr>
  <p:slideViewPr>
    <p:cSldViewPr snapToGrid="0" snapToObjects="1">
      <p:cViewPr varScale="1">
        <p:scale>
          <a:sx n="109" d="100"/>
          <a:sy n="109" d="100"/>
        </p:scale>
        <p:origin x="1720"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4CB1604-42B5-E64E-8D53-543123CD661E}" type="datetimeFigureOut">
              <a:rPr lang="en-US" smtClean="0"/>
              <a:t>11/13/19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2457572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CB1604-42B5-E64E-8D53-543123CD661E}" type="datetimeFigureOut">
              <a:rPr lang="en-US" smtClean="0"/>
              <a:t>11/13/19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1861063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CB1604-42B5-E64E-8D53-543123CD661E}" type="datetimeFigureOut">
              <a:rPr lang="en-US" smtClean="0"/>
              <a:t>11/13/19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2241296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CB1604-42B5-E64E-8D53-543123CD661E}" type="datetimeFigureOut">
              <a:rPr lang="en-US" smtClean="0"/>
              <a:t>11/13/19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4160756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CB1604-42B5-E64E-8D53-543123CD661E}" type="datetimeFigureOut">
              <a:rPr lang="en-US" smtClean="0"/>
              <a:t>11/13/19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2729445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4CB1604-42B5-E64E-8D53-543123CD661E}"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93993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4CB1604-42B5-E64E-8D53-543123CD661E}" type="datetimeFigureOut">
              <a:rPr lang="en-US" smtClean="0"/>
              <a:t>11/13/19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455565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4CB1604-42B5-E64E-8D53-543123CD661E}" type="datetimeFigureOut">
              <a:rPr lang="en-US" smtClean="0"/>
              <a:t>11/13/19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525093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CB1604-42B5-E64E-8D53-543123CD661E}" type="datetimeFigureOut">
              <a:rPr lang="en-US" smtClean="0"/>
              <a:t>11/13/19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1169430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CB1604-42B5-E64E-8D53-543123CD661E}"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2176600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CB1604-42B5-E64E-8D53-543123CD661E}"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94DDC-7E00-DB48-A98E-2D19216553CD}" type="slidenum">
              <a:rPr lang="en-US" smtClean="0"/>
              <a:t>‹#›</a:t>
            </a:fld>
            <a:endParaRPr lang="en-US"/>
          </a:p>
        </p:txBody>
      </p:sp>
    </p:spTree>
    <p:extLst>
      <p:ext uri="{BB962C8B-B14F-4D97-AF65-F5344CB8AC3E}">
        <p14:creationId xmlns:p14="http://schemas.microsoft.com/office/powerpoint/2010/main" val="3328958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CB1604-42B5-E64E-8D53-543123CD661E}" type="datetimeFigureOut">
              <a:rPr lang="en-US" smtClean="0"/>
              <a:t>11/13/19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94DDC-7E00-DB48-A98E-2D19216553CD}" type="slidenum">
              <a:rPr lang="en-US" smtClean="0"/>
              <a:t>‹#›</a:t>
            </a:fld>
            <a:endParaRPr lang="en-US"/>
          </a:p>
        </p:txBody>
      </p:sp>
    </p:spTree>
    <p:extLst>
      <p:ext uri="{BB962C8B-B14F-4D97-AF65-F5344CB8AC3E}">
        <p14:creationId xmlns:p14="http://schemas.microsoft.com/office/powerpoint/2010/main" val="345794458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26718-EA3A-604D-A79F-81CC37011863}"/>
              </a:ext>
            </a:extLst>
          </p:cNvPr>
          <p:cNvSpPr>
            <a:spLocks noGrp="1"/>
          </p:cNvSpPr>
          <p:nvPr>
            <p:ph type="title"/>
          </p:nvPr>
        </p:nvSpPr>
        <p:spPr/>
        <p:txBody>
          <a:bodyPr>
            <a:normAutofit fontScale="90000"/>
          </a:bodyPr>
          <a:lstStyle/>
          <a:p>
            <a:br>
              <a:rPr lang="en-US" sz="2700" dirty="0"/>
            </a:br>
            <a:br>
              <a:rPr lang="en-US" sz="2700" dirty="0"/>
            </a:br>
            <a:r>
              <a:rPr lang="en-US" sz="4000" b="1" u="sng" dirty="0">
                <a:solidFill>
                  <a:srgbClr val="FFFF00"/>
                </a:solidFill>
              </a:rPr>
              <a:t>BIG SEMESTER PROJECT</a:t>
            </a:r>
            <a:br>
              <a:rPr lang="en-US" sz="2700" b="1" dirty="0">
                <a:solidFill>
                  <a:srgbClr val="FFFF00"/>
                </a:solidFill>
              </a:rPr>
            </a:br>
            <a:r>
              <a:rPr lang="en-US" sz="2700" b="1" dirty="0">
                <a:solidFill>
                  <a:srgbClr val="FFFF00"/>
                </a:solidFill>
              </a:rPr>
              <a:t>BUILD A HYPOTHETICAL NONPROFIT ORGANIZATION</a:t>
            </a:r>
            <a:br>
              <a:rPr lang="en-US" dirty="0"/>
            </a:br>
            <a:endParaRPr lang="en-US" dirty="0"/>
          </a:p>
        </p:txBody>
      </p:sp>
      <p:sp>
        <p:nvSpPr>
          <p:cNvPr id="3" name="Content Placeholder 2">
            <a:extLst>
              <a:ext uri="{FF2B5EF4-FFF2-40B4-BE49-F238E27FC236}">
                <a16:creationId xmlns:a16="http://schemas.microsoft.com/office/drawing/2014/main" id="{C2800553-05FA-A34A-8294-B1EF48EBB420}"/>
              </a:ext>
            </a:extLst>
          </p:cNvPr>
          <p:cNvSpPr>
            <a:spLocks noGrp="1"/>
          </p:cNvSpPr>
          <p:nvPr>
            <p:ph idx="1"/>
          </p:nvPr>
        </p:nvSpPr>
        <p:spPr/>
        <p:txBody>
          <a:bodyPr>
            <a:normAutofit fontScale="92500" lnSpcReduction="20000"/>
          </a:bodyPr>
          <a:lstStyle/>
          <a:p>
            <a:r>
              <a:rPr lang="en-US" dirty="0"/>
              <a:t>A nonprofit organization (NPO) serves public or mutual benefits and interests. Being a nonprofit does not mean that the organization does not generate profit, but simply that it doesn’t generate revenue for the purpose of harvesting income. They typically serve a scientific, religious, educational, or charitable purpose and, with recognition by the IRS, are tax-exempt. Nonprofits can take the form of anything from soup kitchens, local churches, homeless shelters, to labor unions, museums, universities, and hospitals.</a:t>
            </a:r>
          </a:p>
        </p:txBody>
      </p:sp>
    </p:spTree>
    <p:extLst>
      <p:ext uri="{BB962C8B-B14F-4D97-AF65-F5344CB8AC3E}">
        <p14:creationId xmlns:p14="http://schemas.microsoft.com/office/powerpoint/2010/main" val="1876851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BE SURE TO ALLOW OUTSIDE EMAILS TO ACCESS YOUR SURVEY</a:t>
            </a:r>
          </a:p>
        </p:txBody>
      </p:sp>
      <p:pic>
        <p:nvPicPr>
          <p:cNvPr id="4" name="Content Placeholder 3" descr="Screen Shot 2019-07-23 at 4.32.01 PM.png"/>
          <p:cNvPicPr>
            <a:picLocks noGrp="1" noChangeAspect="1"/>
          </p:cNvPicPr>
          <p:nvPr>
            <p:ph idx="1"/>
          </p:nvPr>
        </p:nvPicPr>
        <p:blipFill>
          <a:blip r:embed="rId2">
            <a:extLst>
              <a:ext uri="{28A0092B-C50C-407E-A947-70E740481C1C}">
                <a14:useLocalDpi xmlns:a14="http://schemas.microsoft.com/office/drawing/2010/main" val="0"/>
              </a:ext>
            </a:extLst>
          </a:blip>
          <a:srcRect t="-42209" b="-42209"/>
          <a:stretch>
            <a:fillRect/>
          </a:stretch>
        </p:blipFill>
        <p:spPr/>
      </p:pic>
    </p:spTree>
    <p:extLst>
      <p:ext uri="{BB962C8B-B14F-4D97-AF65-F5344CB8AC3E}">
        <p14:creationId xmlns:p14="http://schemas.microsoft.com/office/powerpoint/2010/main" val="3835945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06F6F-194E-7947-B9AD-D9E0DEEE96A5}"/>
              </a:ext>
            </a:extLst>
          </p:cNvPr>
          <p:cNvSpPr>
            <a:spLocks noGrp="1"/>
          </p:cNvSpPr>
          <p:nvPr>
            <p:ph type="title"/>
          </p:nvPr>
        </p:nvSpPr>
        <p:spPr/>
        <p:txBody>
          <a:bodyPr/>
          <a:lstStyle/>
          <a:p>
            <a:r>
              <a:rPr lang="en-US" b="1" dirty="0">
                <a:solidFill>
                  <a:srgbClr val="FFFF00"/>
                </a:solidFill>
              </a:rPr>
              <a:t>THE TASK</a:t>
            </a:r>
          </a:p>
        </p:txBody>
      </p:sp>
      <p:sp>
        <p:nvSpPr>
          <p:cNvPr id="3" name="Content Placeholder 2">
            <a:extLst>
              <a:ext uri="{FF2B5EF4-FFF2-40B4-BE49-F238E27FC236}">
                <a16:creationId xmlns:a16="http://schemas.microsoft.com/office/drawing/2014/main" id="{9A2B78E3-79E4-FB4D-B614-75E0D86F6B8A}"/>
              </a:ext>
            </a:extLst>
          </p:cNvPr>
          <p:cNvSpPr>
            <a:spLocks noGrp="1"/>
          </p:cNvSpPr>
          <p:nvPr>
            <p:ph idx="1"/>
          </p:nvPr>
        </p:nvSpPr>
        <p:spPr/>
        <p:txBody>
          <a:bodyPr>
            <a:normAutofit fontScale="85000" lnSpcReduction="20000"/>
          </a:bodyPr>
          <a:lstStyle/>
          <a:p>
            <a:r>
              <a:rPr lang="en-US" dirty="0"/>
              <a:t>For this project you are being called upon to put the critical thinking, research, and writing skills you have learned in this class to a good cause. Within your  groups, you will identify a common advocacy interest, and then work together to create a hypothetical NPO aimed at improving some aspect of life on Oahu (social, economical, environmental, cultural, </a:t>
            </a:r>
            <a:r>
              <a:rPr lang="en-US" dirty="0" err="1"/>
              <a:t>etc</a:t>
            </a:r>
            <a:r>
              <a:rPr lang="en-US" dirty="0"/>
              <a:t>).  The research and major components of your NPO will then be displayed in the form of individually written papers and a collective website that you will build through a collaborative research and design process</a:t>
            </a:r>
          </a:p>
          <a:p>
            <a:endParaRPr lang="en-US" dirty="0"/>
          </a:p>
        </p:txBody>
      </p:sp>
    </p:spTree>
    <p:extLst>
      <p:ext uri="{BB962C8B-B14F-4D97-AF65-F5344CB8AC3E}">
        <p14:creationId xmlns:p14="http://schemas.microsoft.com/office/powerpoint/2010/main" val="1510518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SECONDARY SOURCES</a:t>
            </a:r>
          </a:p>
        </p:txBody>
      </p:sp>
      <p:sp>
        <p:nvSpPr>
          <p:cNvPr id="3" name="Content Placeholder 2"/>
          <p:cNvSpPr>
            <a:spLocks noGrp="1"/>
          </p:cNvSpPr>
          <p:nvPr>
            <p:ph idx="1"/>
          </p:nvPr>
        </p:nvSpPr>
        <p:spPr/>
        <p:txBody>
          <a:bodyPr/>
          <a:lstStyle/>
          <a:p>
            <a:r>
              <a:rPr lang="en-US" dirty="0"/>
              <a:t>Secondary sources describe, discuss, interpret, comment upon, analyze, evaluate, summarize, and process primary sources. Secondary source materials can be articles in newspapers or popular magazines, book or movie reviews, or articles found in scholarly journals that discuss or evaluate someone else's original research.</a:t>
            </a:r>
          </a:p>
        </p:txBody>
      </p:sp>
    </p:spTree>
    <p:extLst>
      <p:ext uri="{BB962C8B-B14F-4D97-AF65-F5344CB8AC3E}">
        <p14:creationId xmlns:p14="http://schemas.microsoft.com/office/powerpoint/2010/main" val="3438393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FF00"/>
                </a:solidFill>
              </a:rPr>
              <a:t>PRIMARY SOURCES</a:t>
            </a:r>
          </a:p>
        </p:txBody>
      </p:sp>
      <p:sp>
        <p:nvSpPr>
          <p:cNvPr id="3" name="Content Placeholder 2"/>
          <p:cNvSpPr>
            <a:spLocks noGrp="1"/>
          </p:cNvSpPr>
          <p:nvPr>
            <p:ph idx="1"/>
          </p:nvPr>
        </p:nvSpPr>
        <p:spPr/>
        <p:txBody>
          <a:bodyPr>
            <a:normAutofit fontScale="77500" lnSpcReduction="20000"/>
          </a:bodyPr>
          <a:lstStyle/>
          <a:p>
            <a:r>
              <a:rPr lang="en-US" dirty="0"/>
              <a:t>A primary source provides direct or firsthand evidence about an event, object, person, or work of art. Primary sources include historical and legal documents, eyewitness accounts, results of experiments, statistical data, pieces of creative writing, audio and video recordings, speeches, and art objects. Interviews, surveys, fieldwork, and Internet communications via email, blogs, </a:t>
            </a:r>
            <a:r>
              <a:rPr lang="en-US" dirty="0" err="1"/>
              <a:t>listservs</a:t>
            </a:r>
            <a:r>
              <a:rPr lang="en-US" dirty="0"/>
              <a:t>, and newsgroups are also primary sources. In the natural and social sciences, primary sources are often empirical studies—research where an experiment was performed or a direct observation was made. The results of empirical studies are typically found in scholarly articles or papers delivered at conferences.</a:t>
            </a:r>
          </a:p>
        </p:txBody>
      </p:sp>
    </p:spTree>
    <p:extLst>
      <p:ext uri="{BB962C8B-B14F-4D97-AF65-F5344CB8AC3E}">
        <p14:creationId xmlns:p14="http://schemas.microsoft.com/office/powerpoint/2010/main" val="4269358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PRIMARY RESEARCH: INTERVIEWS</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a:t>The way you conduct an interview will depend on your aims and what you want to find out. You may have one or more aims, and your approach will vary according to your aims. When you do interview someone, be sure that you’re do the following:</a:t>
            </a:r>
          </a:p>
          <a:p>
            <a:pPr marL="0" indent="0">
              <a:buNone/>
            </a:pPr>
            <a:endParaRPr lang="en-US" dirty="0"/>
          </a:p>
          <a:p>
            <a:r>
              <a:rPr lang="en-US" dirty="0"/>
              <a:t>Prepare carefully, familiarizing yourself with as much background as possible.</a:t>
            </a:r>
          </a:p>
          <a:p>
            <a:r>
              <a:rPr lang="en-US" dirty="0"/>
              <a:t>Establish a relationship with the source conducive to obtaining information.</a:t>
            </a:r>
          </a:p>
          <a:p>
            <a:r>
              <a:rPr lang="en-US" dirty="0"/>
              <a:t>Ask questions that are relevant to the source and that induce the source to talk.</a:t>
            </a:r>
          </a:p>
          <a:p>
            <a:r>
              <a:rPr lang="en-US" dirty="0"/>
              <a:t>Listen and watch attentively.</a:t>
            </a:r>
          </a:p>
          <a:p>
            <a:r>
              <a:rPr lang="en-US" dirty="0"/>
              <a:t>Keep notes or a recording of the entire interview</a:t>
            </a:r>
          </a:p>
          <a:p>
            <a:pPr marL="0" indent="0">
              <a:buNone/>
            </a:pPr>
            <a:r>
              <a:rPr lang="sk-SK" dirty="0"/>
              <a:t> </a:t>
            </a: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1620598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PRIMARY RESEARCH: QUANTITATIVE DATA</a:t>
            </a:r>
          </a:p>
        </p:txBody>
      </p:sp>
      <p:sp>
        <p:nvSpPr>
          <p:cNvPr id="3" name="Content Placeholder 2"/>
          <p:cNvSpPr>
            <a:spLocks noGrp="1"/>
          </p:cNvSpPr>
          <p:nvPr>
            <p:ph idx="1"/>
          </p:nvPr>
        </p:nvSpPr>
        <p:spPr/>
        <p:txBody>
          <a:bodyPr/>
          <a:lstStyle/>
          <a:p>
            <a:r>
              <a:rPr lang="en-US" dirty="0"/>
              <a:t>Quantitative data is data that can be measured numerically. Things that can be measured precisely—rather than through interpretation—such as the number of attendees at an event, the temperature in a given location, or a person's height in inches can be considered quantitative data.</a:t>
            </a:r>
          </a:p>
        </p:txBody>
      </p:sp>
    </p:spTree>
    <p:extLst>
      <p:ext uri="{BB962C8B-B14F-4D97-AF65-F5344CB8AC3E}">
        <p14:creationId xmlns:p14="http://schemas.microsoft.com/office/powerpoint/2010/main" val="261282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PRIMARY RESEARCH: QUALITATIVE DATA</a:t>
            </a:r>
          </a:p>
        </p:txBody>
      </p:sp>
      <p:sp>
        <p:nvSpPr>
          <p:cNvPr id="3" name="Content Placeholder 2"/>
          <p:cNvSpPr>
            <a:spLocks noGrp="1"/>
          </p:cNvSpPr>
          <p:nvPr>
            <p:ph idx="1"/>
          </p:nvPr>
        </p:nvSpPr>
        <p:spPr/>
        <p:txBody>
          <a:bodyPr>
            <a:normAutofit fontScale="92500" lnSpcReduction="10000"/>
          </a:bodyPr>
          <a:lstStyle/>
          <a:p>
            <a:r>
              <a:rPr lang="en-US" dirty="0"/>
              <a:t>Qualitative data is used to gain an understanding of underlying reasons, opinions, and motivations. It provides insights into an issue and is also used to uncover trends in thought and opinions, and dive deeper into the issue. Qualitative data collection methods vary using unstructured or semi-structured techniques. Some common methods include focus groups (group discussions), individual interviews, and participation/observations. </a:t>
            </a:r>
          </a:p>
        </p:txBody>
      </p:sp>
    </p:spTree>
    <p:extLst>
      <p:ext uri="{BB962C8B-B14F-4D97-AF65-F5344CB8AC3E}">
        <p14:creationId xmlns:p14="http://schemas.microsoft.com/office/powerpoint/2010/main" val="3656383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945F7-93CB-CC48-AD3A-2837B3B95538}"/>
              </a:ext>
            </a:extLst>
          </p:cNvPr>
          <p:cNvSpPr>
            <a:spLocks noGrp="1"/>
          </p:cNvSpPr>
          <p:nvPr>
            <p:ph type="title"/>
          </p:nvPr>
        </p:nvSpPr>
        <p:spPr/>
        <p:txBody>
          <a:bodyPr>
            <a:normAutofit fontScale="90000"/>
          </a:bodyPr>
          <a:lstStyle/>
          <a:p>
            <a:r>
              <a:rPr lang="en-US" b="1" dirty="0">
                <a:solidFill>
                  <a:srgbClr val="FFFF00"/>
                </a:solidFill>
              </a:rPr>
              <a:t>USE A LIKERT SCALE</a:t>
            </a:r>
            <a:br>
              <a:rPr lang="en-US" dirty="0"/>
            </a:br>
            <a:endParaRPr lang="en-US" dirty="0"/>
          </a:p>
        </p:txBody>
      </p:sp>
      <p:sp>
        <p:nvSpPr>
          <p:cNvPr id="3" name="Content Placeholder 2">
            <a:extLst>
              <a:ext uri="{FF2B5EF4-FFF2-40B4-BE49-F238E27FC236}">
                <a16:creationId xmlns:a16="http://schemas.microsoft.com/office/drawing/2014/main" id="{529A18CC-768B-344C-A7FA-150C850B0B06}"/>
              </a:ext>
            </a:extLst>
          </p:cNvPr>
          <p:cNvSpPr>
            <a:spLocks noGrp="1"/>
          </p:cNvSpPr>
          <p:nvPr>
            <p:ph idx="1"/>
          </p:nvPr>
        </p:nvSpPr>
        <p:spPr/>
        <p:txBody>
          <a:bodyPr>
            <a:normAutofit fontScale="70000" lnSpcReduction="20000"/>
          </a:bodyPr>
          <a:lstStyle/>
          <a:p>
            <a:pPr marL="0" indent="0">
              <a:buNone/>
            </a:pPr>
            <a:r>
              <a:rPr lang="en-US" dirty="0"/>
              <a:t>Likert scales (named after their creator, American social scientist </a:t>
            </a:r>
            <a:r>
              <a:rPr lang="en-US" dirty="0" err="1"/>
              <a:t>Rensis</a:t>
            </a:r>
            <a:r>
              <a:rPr lang="en-US" dirty="0"/>
              <a:t> Likert) are quite popular because they are one of the most reliable ways to measure opinions, perceptions, and behaviors. A Likert scale is a rating scale, often found on survey forms, that measures how people feel about something. It includes a series of questions that you ask people to answer, and ideally 5-7 balanced responses people can choose from. It often comes with a neutral midpoint.</a:t>
            </a:r>
          </a:p>
          <a:p>
            <a:endParaRPr lang="en-US" dirty="0"/>
          </a:p>
          <a:p>
            <a:pPr marL="0" indent="0">
              <a:buNone/>
            </a:pPr>
            <a:r>
              <a:rPr lang="en-US" dirty="0"/>
              <a:t>Some examples of Likert Scale responses include the following:</a:t>
            </a:r>
          </a:p>
          <a:p>
            <a:r>
              <a:rPr lang="en-US" dirty="0"/>
              <a:t>Strongly Agree, Disagree, Neutral, Agree, Strongly Agree</a:t>
            </a:r>
          </a:p>
          <a:p>
            <a:r>
              <a:rPr lang="en-US" dirty="0"/>
              <a:t>Highly Dissatisfied, Dissatisfied, Neutral, Satisfied, Highly Satisfied</a:t>
            </a:r>
          </a:p>
          <a:p>
            <a:r>
              <a:rPr lang="en-US" dirty="0"/>
              <a:t>Never, Almost Never, Neutral, Almost Every Time, Every Time</a:t>
            </a:r>
          </a:p>
          <a:p>
            <a:pPr marL="0" indent="0">
              <a:buNone/>
            </a:pPr>
            <a:endParaRPr lang="en-US" dirty="0"/>
          </a:p>
          <a:p>
            <a:endParaRPr lang="en-US" dirty="0"/>
          </a:p>
        </p:txBody>
      </p:sp>
    </p:spTree>
    <p:extLst>
      <p:ext uri="{BB962C8B-B14F-4D97-AF65-F5344CB8AC3E}">
        <p14:creationId xmlns:p14="http://schemas.microsoft.com/office/powerpoint/2010/main" val="78296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CREATING A SURVEY</a:t>
            </a:r>
          </a:p>
        </p:txBody>
      </p:sp>
      <p:sp>
        <p:nvSpPr>
          <p:cNvPr id="3" name="Content Placeholder 2"/>
          <p:cNvSpPr>
            <a:spLocks noGrp="1"/>
          </p:cNvSpPr>
          <p:nvPr>
            <p:ph idx="1"/>
          </p:nvPr>
        </p:nvSpPr>
        <p:spPr/>
        <p:txBody>
          <a:bodyPr/>
          <a:lstStyle/>
          <a:p>
            <a:r>
              <a:rPr lang="en-US" dirty="0"/>
              <a:t>Poll at least 10-20 people. </a:t>
            </a:r>
          </a:p>
          <a:p>
            <a:r>
              <a:rPr lang="en-US" dirty="0"/>
              <a:t>Understand the limitations of your data</a:t>
            </a:r>
          </a:p>
          <a:p>
            <a:r>
              <a:rPr lang="en-US" dirty="0"/>
              <a:t>Briefly explain your data collection method (how was it distributed and to whom)?</a:t>
            </a:r>
          </a:p>
          <a:p>
            <a:r>
              <a:rPr lang="en-US" dirty="0"/>
              <a:t>Google Docs is the best and easiest way to create a survey.</a:t>
            </a:r>
          </a:p>
          <a:p>
            <a:r>
              <a:rPr lang="en-US" dirty="0"/>
              <a:t>When using Google Docs, try to capture both quantitative and qualitative data. </a:t>
            </a:r>
          </a:p>
          <a:p>
            <a:pPr marL="0" indent="0">
              <a:buNone/>
            </a:pPr>
            <a:endParaRPr lang="en-US" dirty="0"/>
          </a:p>
        </p:txBody>
      </p:sp>
    </p:spTree>
    <p:extLst>
      <p:ext uri="{BB962C8B-B14F-4D97-AF65-F5344CB8AC3E}">
        <p14:creationId xmlns:p14="http://schemas.microsoft.com/office/powerpoint/2010/main" val="33316041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100</TotalTime>
  <Words>839</Words>
  <Application>Microsoft Macintosh PowerPoint</Application>
  <PresentationFormat>On-screen Show (4:3)</PresentationFormat>
  <Paragraphs>36</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  BIG SEMESTER PROJECT BUILD A HYPOTHETICAL NONPROFIT ORGANIZATION </vt:lpstr>
      <vt:lpstr>THE TASK</vt:lpstr>
      <vt:lpstr>SECONDARY SOURCES</vt:lpstr>
      <vt:lpstr>PRIMARY SOURCES</vt:lpstr>
      <vt:lpstr>PRIMARY RESEARCH: INTERVIEWS</vt:lpstr>
      <vt:lpstr>PRIMARY RESEARCH: QUANTITATIVE DATA</vt:lpstr>
      <vt:lpstr>PRIMARY RESEARCH: QUALITATIVE DATA</vt:lpstr>
      <vt:lpstr>USE A LIKERT SCALE </vt:lpstr>
      <vt:lpstr>CREATING A SURVEY</vt:lpstr>
      <vt:lpstr>BE SURE TO ALLOW OUTSIDE EMAILS TO ACCESS YOUR SURVEY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Beau</dc:creator>
  <cp:lastModifiedBy>Professor Ewan</cp:lastModifiedBy>
  <cp:revision>19</cp:revision>
  <dcterms:created xsi:type="dcterms:W3CDTF">2019-07-24T01:42:55Z</dcterms:created>
  <dcterms:modified xsi:type="dcterms:W3CDTF">2019-11-13T23:00:49Z</dcterms:modified>
</cp:coreProperties>
</file>