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0"/>
  </p:notesMasterIdLst>
  <p:sldIdLst>
    <p:sldId id="341" r:id="rId2"/>
    <p:sldId id="321" r:id="rId3"/>
    <p:sldId id="322" r:id="rId4"/>
    <p:sldId id="323" r:id="rId5"/>
    <p:sldId id="334" r:id="rId6"/>
    <p:sldId id="335" r:id="rId7"/>
    <p:sldId id="336" r:id="rId8"/>
    <p:sldId id="337" r:id="rId9"/>
    <p:sldId id="325" r:id="rId10"/>
    <p:sldId id="344" r:id="rId11"/>
    <p:sldId id="327" r:id="rId12"/>
    <p:sldId id="326" r:id="rId13"/>
    <p:sldId id="328" r:id="rId14"/>
    <p:sldId id="330" r:id="rId15"/>
    <p:sldId id="332" r:id="rId16"/>
    <p:sldId id="333" r:id="rId17"/>
    <p:sldId id="338" r:id="rId18"/>
    <p:sldId id="308" r:id="rId19"/>
    <p:sldId id="309" r:id="rId20"/>
    <p:sldId id="339" r:id="rId21"/>
    <p:sldId id="262" r:id="rId22"/>
    <p:sldId id="263" r:id="rId23"/>
    <p:sldId id="264" r:id="rId24"/>
    <p:sldId id="265" r:id="rId25"/>
    <p:sldId id="266" r:id="rId26"/>
    <p:sldId id="267" r:id="rId27"/>
    <p:sldId id="268" r:id="rId28"/>
    <p:sldId id="279" r:id="rId29"/>
    <p:sldId id="280" r:id="rId30"/>
    <p:sldId id="281" r:id="rId31"/>
    <p:sldId id="282" r:id="rId32"/>
    <p:sldId id="283" r:id="rId33"/>
    <p:sldId id="284" r:id="rId34"/>
    <p:sldId id="285" r:id="rId35"/>
    <p:sldId id="286" r:id="rId36"/>
    <p:sldId id="287" r:id="rId37"/>
    <p:sldId id="288" r:id="rId38"/>
    <p:sldId id="289" r:id="rId39"/>
    <p:sldId id="310" r:id="rId40"/>
    <p:sldId id="290" r:id="rId41"/>
    <p:sldId id="291" r:id="rId42"/>
    <p:sldId id="292" r:id="rId43"/>
    <p:sldId id="293" r:id="rId44"/>
    <p:sldId id="294" r:id="rId45"/>
    <p:sldId id="340"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4" d="100"/>
          <a:sy n="74" d="100"/>
        </p:scale>
        <p:origin x="-177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EB4C69-F76A-3440-9524-FE6D650FBAA9}" type="datetimeFigureOut">
              <a:rPr lang="en-US" smtClean="0"/>
              <a:pPr/>
              <a:t>7/6/17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FBD57E-DCAD-8B44-9479-976C85837A8B}" type="slidenum">
              <a:rPr lang="en-US" smtClean="0"/>
              <a:pPr/>
              <a:t>‹#›</a:t>
            </a:fld>
            <a:endParaRPr lang="en-US"/>
          </a:p>
        </p:txBody>
      </p:sp>
    </p:spTree>
    <p:extLst>
      <p:ext uri="{BB962C8B-B14F-4D97-AF65-F5344CB8AC3E}">
        <p14:creationId xmlns:p14="http://schemas.microsoft.com/office/powerpoint/2010/main" val="11055946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E8BDCB-1D23-AE40-9FE0-53E03E2B8387}" type="slidenum">
              <a:rPr lang="en-US"/>
              <a:pPr/>
              <a:t>34</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spam senders demonstrate a considerable range of expertise.” </a:t>
            </a:r>
          </a:p>
          <a:p>
            <a:r>
              <a:rPr lang="en-US" dirty="0" smtClean="0"/>
              <a:t>“The committee determined that the report was inconclusive.” </a:t>
            </a:r>
          </a:p>
          <a:p>
            <a:r>
              <a:rPr lang="en-US" dirty="0" smtClean="0"/>
              <a:t>“Our neighbors invited us to attend their party.”</a:t>
            </a:r>
            <a:r>
              <a:rPr lang="en-US" b="1" dirty="0" smtClean="0"/>
              <a:t> </a:t>
            </a:r>
          </a:p>
          <a:p>
            <a:r>
              <a:rPr lang="en-US" dirty="0" smtClean="0"/>
              <a:t>“Groups help participants realize that others in the group share most of their problems and secrets.”</a:t>
            </a:r>
            <a:endParaRPr lang="en-US" b="1" dirty="0" smtClean="0"/>
          </a:p>
          <a:p>
            <a:endParaRPr lang="en-US" dirty="0"/>
          </a:p>
        </p:txBody>
      </p:sp>
      <p:sp>
        <p:nvSpPr>
          <p:cNvPr id="4" name="Slide Number Placeholder 3"/>
          <p:cNvSpPr>
            <a:spLocks noGrp="1"/>
          </p:cNvSpPr>
          <p:nvPr>
            <p:ph type="sldNum" sz="quarter" idx="10"/>
          </p:nvPr>
        </p:nvSpPr>
        <p:spPr/>
        <p:txBody>
          <a:bodyPr/>
          <a:lstStyle/>
          <a:p>
            <a:fld id="{2EF2CC52-7DA3-004C-BDE1-9B8B2D643D7F}" type="slidenum">
              <a:rPr lang="en-US" smtClean="0"/>
              <a:pPr/>
              <a:t>58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FD83FE-E33D-5544-A978-828CE9B1D1B9}" type="datetimeFigureOut">
              <a:rPr lang="en-US" smtClean="0"/>
              <a:pPr/>
              <a:t>7/6/17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6F0F1-8A11-3549-B222-205AC21CD78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FD83FE-E33D-5544-A978-828CE9B1D1B9}" type="datetimeFigureOut">
              <a:rPr lang="en-US" smtClean="0"/>
              <a:pPr/>
              <a:t>7/6/17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6F0F1-8A11-3549-B222-205AC21CD7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FD83FE-E33D-5544-A978-828CE9B1D1B9}" type="datetimeFigureOut">
              <a:rPr lang="en-US" smtClean="0"/>
              <a:pPr/>
              <a:t>7/6/17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6F0F1-8A11-3549-B222-205AC21CD78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45088" y="2017713"/>
            <a:ext cx="3810000" cy="4114800"/>
          </a:xfrm>
        </p:spPr>
        <p:txBody>
          <a:bodyPr/>
          <a:lstStyle/>
          <a:p>
            <a:endParaRPr lang="en-US"/>
          </a:p>
        </p:txBody>
      </p:sp>
      <p:sp>
        <p:nvSpPr>
          <p:cNvPr id="5" name="Date Placeholder 4"/>
          <p:cNvSpPr>
            <a:spLocks noGrp="1"/>
          </p:cNvSpPr>
          <p:nvPr>
            <p:ph type="dt" sz="half" idx="10"/>
          </p:nvPr>
        </p:nvSpPr>
        <p:spPr>
          <a:xfrm>
            <a:off x="914400" y="63246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352800" y="63246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81800" y="6324600"/>
            <a:ext cx="1905000" cy="457200"/>
          </a:xfrm>
        </p:spPr>
        <p:txBody>
          <a:bodyPr/>
          <a:lstStyle>
            <a:lvl1pPr>
              <a:defRPr smtClean="0"/>
            </a:lvl1pPr>
          </a:lstStyle>
          <a:p>
            <a:fld id="{57EA3EF9-0BEF-604C-A7CC-88B578F548C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FD83FE-E33D-5544-A978-828CE9B1D1B9}" type="datetimeFigureOut">
              <a:rPr lang="en-US" smtClean="0"/>
              <a:pPr/>
              <a:t>7/6/17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6F0F1-8A11-3549-B222-205AC21CD78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FD83FE-E33D-5544-A978-828CE9B1D1B9}" type="datetimeFigureOut">
              <a:rPr lang="en-US" smtClean="0"/>
              <a:pPr/>
              <a:t>7/6/17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6F0F1-8A11-3549-B222-205AC21CD78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FD83FE-E33D-5544-A978-828CE9B1D1B9}" type="datetimeFigureOut">
              <a:rPr lang="en-US" smtClean="0"/>
              <a:pPr/>
              <a:t>7/6/17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6F0F1-8A11-3549-B222-205AC21CD78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FD83FE-E33D-5544-A978-828CE9B1D1B9}" type="datetimeFigureOut">
              <a:rPr lang="en-US" smtClean="0"/>
              <a:pPr/>
              <a:t>7/6/17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06F0F1-8A11-3549-B222-205AC21CD78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FD83FE-E33D-5544-A978-828CE9B1D1B9}" type="datetimeFigureOut">
              <a:rPr lang="en-US" smtClean="0"/>
              <a:pPr/>
              <a:t>7/6/17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06F0F1-8A11-3549-B222-205AC21CD78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FD83FE-E33D-5544-A978-828CE9B1D1B9}" type="datetimeFigureOut">
              <a:rPr lang="en-US" smtClean="0"/>
              <a:pPr/>
              <a:t>7/6/17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06F0F1-8A11-3549-B222-205AC21CD7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FD83FE-E33D-5544-A978-828CE9B1D1B9}" type="datetimeFigureOut">
              <a:rPr lang="en-US" smtClean="0"/>
              <a:pPr/>
              <a:t>7/6/17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6F0F1-8A11-3549-B222-205AC21CD78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FD83FE-E33D-5544-A978-828CE9B1D1B9}" type="datetimeFigureOut">
              <a:rPr lang="en-US" smtClean="0"/>
              <a:pPr/>
              <a:t>7/6/17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6F0F1-8A11-3549-B222-205AC21CD78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FD83FE-E33D-5544-A978-828CE9B1D1B9}" type="datetimeFigureOut">
              <a:rPr lang="en-US" smtClean="0"/>
              <a:pPr/>
              <a:t>7/6/17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06F0F1-8A11-3549-B222-205AC21CD78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solidFill>
                  <a:srgbClr val="FFFF00"/>
                </a:solidFill>
              </a:rPr>
              <a:t>FUNDAMENTALS OF ACADEMIC WRITING </a:t>
            </a:r>
            <a:endParaRPr lang="en-US" b="1" dirty="0">
              <a:solidFill>
                <a:srgbClr val="FFFF00"/>
              </a:solidFill>
            </a:endParaRPr>
          </a:p>
        </p:txBody>
      </p:sp>
      <p:sp>
        <p:nvSpPr>
          <p:cNvPr id="5" name="Subtitle 4"/>
          <p:cNvSpPr>
            <a:spLocks noGrp="1"/>
          </p:cNvSpPr>
          <p:nvPr>
            <p:ph type="subTitle" idx="1"/>
          </p:nvPr>
        </p:nvSpPr>
        <p:spPr/>
        <p:txBody>
          <a:bodyPr>
            <a:normAutofit fontScale="92500"/>
          </a:bodyPr>
          <a:lstStyle/>
          <a:p>
            <a:r>
              <a:rPr lang="en-US" dirty="0" smtClean="0"/>
              <a:t>THESIS, TOPIC SENTENCES, ARGUMENT, FORMATTING, THE WRITING PROCESS</a:t>
            </a:r>
            <a:r>
              <a:rPr lang="en-US" smtClean="0"/>
              <a:t>,  REVISION, BASIC GRAMMAR</a:t>
            </a:r>
            <a:endParaRPr lang="en-US" dirty="0"/>
          </a:p>
        </p:txBody>
      </p:sp>
    </p:spTree>
    <p:extLst>
      <p:ext uri="{BB962C8B-B14F-4D97-AF65-F5344CB8AC3E}">
        <p14:creationId xmlns:p14="http://schemas.microsoft.com/office/powerpoint/2010/main" val="7104957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FFFF00"/>
                </a:solidFill>
              </a:rPr>
              <a:t>MAPPING THE THESIS INTO TOPIC SENTENCES</a:t>
            </a:r>
            <a:endParaRPr lang="en-US" sz="3200" b="1" dirty="0">
              <a:solidFill>
                <a:srgbClr val="FFFF00"/>
              </a:solidFill>
            </a:endParaRPr>
          </a:p>
        </p:txBody>
      </p:sp>
      <p:sp>
        <p:nvSpPr>
          <p:cNvPr id="3" name="Content Placeholder 2"/>
          <p:cNvSpPr>
            <a:spLocks noGrp="1"/>
          </p:cNvSpPr>
          <p:nvPr>
            <p:ph idx="1"/>
          </p:nvPr>
        </p:nvSpPr>
        <p:spPr/>
        <p:txBody>
          <a:bodyPr>
            <a:normAutofit fontScale="77500" lnSpcReduction="20000"/>
          </a:bodyPr>
          <a:lstStyle/>
          <a:p>
            <a:r>
              <a:rPr lang="en-US" b="1" dirty="0" smtClean="0">
                <a:solidFill>
                  <a:srgbClr val="FFFF00"/>
                </a:solidFill>
              </a:rPr>
              <a:t>THESIS: </a:t>
            </a:r>
            <a:endParaRPr lang="en-US" b="1" dirty="0">
              <a:solidFill>
                <a:srgbClr val="FFFF00"/>
              </a:solidFill>
            </a:endParaRPr>
          </a:p>
          <a:p>
            <a:r>
              <a:rPr lang="en-US" dirty="0"/>
              <a:t>Although digital technology has many benefits, it also harms people’s </a:t>
            </a:r>
            <a:r>
              <a:rPr lang="en-US" b="1" dirty="0">
                <a:solidFill>
                  <a:srgbClr val="FFFF00"/>
                </a:solidFill>
              </a:rPr>
              <a:t>communication skills</a:t>
            </a:r>
            <a:r>
              <a:rPr lang="en-US" dirty="0"/>
              <a:t>. In the classroom, these </a:t>
            </a:r>
            <a:r>
              <a:rPr lang="en-US" dirty="0" smtClean="0"/>
              <a:t>advancements create </a:t>
            </a:r>
            <a:r>
              <a:rPr lang="en-US" dirty="0"/>
              <a:t>difficult barriers for </a:t>
            </a:r>
            <a:r>
              <a:rPr lang="en-US" b="1" dirty="0">
                <a:solidFill>
                  <a:srgbClr val="FFFF00"/>
                </a:solidFill>
              </a:rPr>
              <a:t>today’s students </a:t>
            </a:r>
            <a:r>
              <a:rPr lang="en-US" dirty="0"/>
              <a:t>to overcome. Furthermore, digital technology endangers people’s </a:t>
            </a:r>
            <a:r>
              <a:rPr lang="en-US" b="1" dirty="0" smtClean="0">
                <a:solidFill>
                  <a:srgbClr val="FFFF00"/>
                </a:solidFill>
              </a:rPr>
              <a:t>rights </a:t>
            </a:r>
            <a:r>
              <a:rPr lang="en-US" b="1" dirty="0">
                <a:solidFill>
                  <a:srgbClr val="FFFF00"/>
                </a:solidFill>
              </a:rPr>
              <a:t>to privacy</a:t>
            </a:r>
            <a:r>
              <a:rPr lang="en-US" dirty="0" smtClean="0"/>
              <a:t>.</a:t>
            </a:r>
          </a:p>
          <a:p>
            <a:endParaRPr lang="en-US" dirty="0"/>
          </a:p>
          <a:p>
            <a:r>
              <a:rPr lang="en-US" b="1" dirty="0" smtClean="0">
                <a:solidFill>
                  <a:srgbClr val="FFFF00"/>
                </a:solidFill>
              </a:rPr>
              <a:t>SUBTOPICS</a:t>
            </a:r>
          </a:p>
          <a:p>
            <a:r>
              <a:rPr lang="en-US" dirty="0" smtClean="0"/>
              <a:t>Communication</a:t>
            </a:r>
          </a:p>
          <a:p>
            <a:r>
              <a:rPr lang="en-US" dirty="0" smtClean="0"/>
              <a:t>Education</a:t>
            </a:r>
          </a:p>
          <a:p>
            <a:r>
              <a:rPr lang="en-US" dirty="0" smtClean="0"/>
              <a:t>Rights to privacy</a:t>
            </a:r>
            <a:endParaRPr lang="en-US" dirty="0"/>
          </a:p>
        </p:txBody>
      </p:sp>
    </p:spTree>
    <p:extLst>
      <p:ext uri="{BB962C8B-B14F-4D97-AF65-F5344CB8AC3E}">
        <p14:creationId xmlns:p14="http://schemas.microsoft.com/office/powerpoint/2010/main" val="392479478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rPr>
              <a:t>SAMPLE: A STRUCTURED EXPOSITORY ESSAY</a:t>
            </a:r>
            <a:endParaRPr lang="en-US" b="1" dirty="0">
              <a:solidFill>
                <a:srgbClr val="FFFF00"/>
              </a:solidFill>
            </a:endParaRPr>
          </a:p>
        </p:txBody>
      </p:sp>
      <p:sp>
        <p:nvSpPr>
          <p:cNvPr id="3" name="Content Placeholder 2"/>
          <p:cNvSpPr>
            <a:spLocks noGrp="1"/>
          </p:cNvSpPr>
          <p:nvPr>
            <p:ph idx="1"/>
          </p:nvPr>
        </p:nvSpPr>
        <p:spPr/>
        <p:txBody>
          <a:bodyPr>
            <a:normAutofit fontScale="70000" lnSpcReduction="20000"/>
          </a:bodyPr>
          <a:lstStyle/>
          <a:p>
            <a:r>
              <a:rPr lang="en-US" b="1" dirty="0" smtClean="0">
                <a:solidFill>
                  <a:srgbClr val="FFFF00"/>
                </a:solidFill>
              </a:rPr>
              <a:t>PARAGRAPH #1</a:t>
            </a:r>
            <a:r>
              <a:rPr lang="en-US" dirty="0" smtClean="0"/>
              <a:t>: Introduction to Technology, </a:t>
            </a:r>
            <a:r>
              <a:rPr lang="en-US" dirty="0" err="1" smtClean="0"/>
              <a:t>Restak</a:t>
            </a:r>
            <a:r>
              <a:rPr lang="en-US" dirty="0" smtClean="0"/>
              <a:t>, and a thesis that introduces your three to four points of exploration.</a:t>
            </a:r>
          </a:p>
          <a:p>
            <a:endParaRPr lang="en-US" dirty="0" smtClean="0"/>
          </a:p>
          <a:p>
            <a:r>
              <a:rPr lang="en-US" b="1" dirty="0" smtClean="0">
                <a:solidFill>
                  <a:srgbClr val="FFFF00"/>
                </a:solidFill>
              </a:rPr>
              <a:t>PARAGRAPH #2</a:t>
            </a:r>
            <a:r>
              <a:rPr lang="en-US" dirty="0" smtClean="0"/>
              <a:t>: The overuse of technology for communication purposes creates a lack of empathy.</a:t>
            </a:r>
          </a:p>
          <a:p>
            <a:endParaRPr lang="en-US" dirty="0" smtClean="0"/>
          </a:p>
          <a:p>
            <a:r>
              <a:rPr lang="en-US" b="1" dirty="0" smtClean="0">
                <a:solidFill>
                  <a:srgbClr val="FFFF00"/>
                </a:solidFill>
              </a:rPr>
              <a:t>PARAGRAPH #3</a:t>
            </a:r>
            <a:r>
              <a:rPr lang="en-US" dirty="0" smtClean="0"/>
              <a:t>: Technology is negatively reshaping the way that today’s students learn.</a:t>
            </a:r>
          </a:p>
          <a:p>
            <a:endParaRPr lang="en-US" dirty="0" smtClean="0"/>
          </a:p>
          <a:p>
            <a:r>
              <a:rPr lang="en-US" b="1" dirty="0" smtClean="0">
                <a:solidFill>
                  <a:srgbClr val="FFFF00"/>
                </a:solidFill>
              </a:rPr>
              <a:t>PARAGRAPH #4</a:t>
            </a:r>
            <a:r>
              <a:rPr lang="en-US" dirty="0" smtClean="0"/>
              <a:t>: The increased self-promotion through technological platforms, such as social media networks, can lead to higher rates of narcissism</a:t>
            </a:r>
          </a:p>
          <a:p>
            <a:endParaRPr lang="en-US" dirty="0" smtClean="0"/>
          </a:p>
          <a:p>
            <a:r>
              <a:rPr lang="en-US" b="1" dirty="0" smtClean="0">
                <a:solidFill>
                  <a:srgbClr val="FFFF00"/>
                </a:solidFill>
              </a:rPr>
              <a:t>PARAGRAPH #5</a:t>
            </a:r>
            <a:r>
              <a:rPr lang="en-US" dirty="0" smtClean="0"/>
              <a:t>: Conclusion</a:t>
            </a:r>
          </a:p>
          <a:p>
            <a:endParaRPr lang="en-US" dirty="0"/>
          </a:p>
        </p:txBody>
      </p:sp>
    </p:spTree>
    <p:extLst>
      <p:ext uri="{BB962C8B-B14F-4D97-AF65-F5344CB8AC3E}">
        <p14:creationId xmlns:p14="http://schemas.microsoft.com/office/powerpoint/2010/main" val="59827958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rPr>
              <a:t>THE MOST IMPORTANT ELEMENTS OF YOUR PAPER</a:t>
            </a:r>
            <a:endParaRPr lang="en-US" dirty="0"/>
          </a:p>
        </p:txBody>
      </p:sp>
      <p:sp>
        <p:nvSpPr>
          <p:cNvPr id="3" name="Content Placeholder 2"/>
          <p:cNvSpPr>
            <a:spLocks noGrp="1"/>
          </p:cNvSpPr>
          <p:nvPr>
            <p:ph idx="1"/>
          </p:nvPr>
        </p:nvSpPr>
        <p:spPr/>
        <p:txBody>
          <a:bodyPr/>
          <a:lstStyle/>
          <a:p>
            <a:r>
              <a:rPr lang="en-US" b="1" u="sng" dirty="0"/>
              <a:t>2) Your topic sentences</a:t>
            </a:r>
          </a:p>
          <a:p>
            <a:r>
              <a:rPr lang="en-US" dirty="0" smtClean="0"/>
              <a:t> Each </a:t>
            </a:r>
            <a:r>
              <a:rPr lang="en-US" dirty="0"/>
              <a:t>paragraph after the opening (with the exception of your conclusion) must begin with a topic sentence that revisits one of the sub points listed in your opening paragraph. </a:t>
            </a:r>
          </a:p>
          <a:p>
            <a:endParaRPr lang="en-US" dirty="0"/>
          </a:p>
        </p:txBody>
      </p:sp>
    </p:spTree>
    <p:extLst>
      <p:ext uri="{BB962C8B-B14F-4D97-AF65-F5344CB8AC3E}">
        <p14:creationId xmlns:p14="http://schemas.microsoft.com/office/powerpoint/2010/main" val="67635243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FFFF00"/>
                </a:solidFill>
              </a:rPr>
              <a:t>MAPPING THE THESIS INTO TOPIC SENTENCES</a:t>
            </a:r>
            <a:endParaRPr lang="en-US" sz="3200" b="1" dirty="0">
              <a:solidFill>
                <a:srgbClr val="FFFF00"/>
              </a:solidFill>
            </a:endParaRPr>
          </a:p>
        </p:txBody>
      </p:sp>
      <p:sp>
        <p:nvSpPr>
          <p:cNvPr id="3" name="Content Placeholder 2"/>
          <p:cNvSpPr>
            <a:spLocks noGrp="1"/>
          </p:cNvSpPr>
          <p:nvPr>
            <p:ph idx="1"/>
          </p:nvPr>
        </p:nvSpPr>
        <p:spPr/>
        <p:txBody>
          <a:bodyPr>
            <a:normAutofit fontScale="77500" lnSpcReduction="20000"/>
          </a:bodyPr>
          <a:lstStyle/>
          <a:p>
            <a:r>
              <a:rPr lang="en-US" b="1" dirty="0" smtClean="0">
                <a:solidFill>
                  <a:srgbClr val="FFFF00"/>
                </a:solidFill>
              </a:rPr>
              <a:t>THESIS: </a:t>
            </a:r>
            <a:endParaRPr lang="en-US" b="1" dirty="0">
              <a:solidFill>
                <a:srgbClr val="FFFF00"/>
              </a:solidFill>
            </a:endParaRPr>
          </a:p>
          <a:p>
            <a:r>
              <a:rPr lang="en-US" dirty="0"/>
              <a:t>Although digital technology has many benefits, it also harms people’s </a:t>
            </a:r>
            <a:r>
              <a:rPr lang="en-US" b="1" dirty="0">
                <a:solidFill>
                  <a:srgbClr val="FFFF00"/>
                </a:solidFill>
              </a:rPr>
              <a:t>communication skills</a:t>
            </a:r>
            <a:r>
              <a:rPr lang="en-US" dirty="0"/>
              <a:t>. In the classroom, these </a:t>
            </a:r>
            <a:r>
              <a:rPr lang="en-US" dirty="0" smtClean="0"/>
              <a:t>advancements create </a:t>
            </a:r>
            <a:r>
              <a:rPr lang="en-US" dirty="0"/>
              <a:t>difficult barriers for </a:t>
            </a:r>
            <a:r>
              <a:rPr lang="en-US" b="1" dirty="0">
                <a:solidFill>
                  <a:srgbClr val="FFFF00"/>
                </a:solidFill>
              </a:rPr>
              <a:t>today’s students </a:t>
            </a:r>
            <a:r>
              <a:rPr lang="en-US" dirty="0"/>
              <a:t>to overcome. Furthermore, digital technology endangers people’s </a:t>
            </a:r>
            <a:r>
              <a:rPr lang="en-US" b="1" dirty="0" smtClean="0">
                <a:solidFill>
                  <a:srgbClr val="FFFF00"/>
                </a:solidFill>
              </a:rPr>
              <a:t>rights </a:t>
            </a:r>
            <a:r>
              <a:rPr lang="en-US" b="1" dirty="0">
                <a:solidFill>
                  <a:srgbClr val="FFFF00"/>
                </a:solidFill>
              </a:rPr>
              <a:t>to privacy</a:t>
            </a:r>
            <a:r>
              <a:rPr lang="en-US" dirty="0" smtClean="0"/>
              <a:t>.</a:t>
            </a:r>
          </a:p>
          <a:p>
            <a:endParaRPr lang="en-US" dirty="0"/>
          </a:p>
          <a:p>
            <a:r>
              <a:rPr lang="en-US" b="1" dirty="0" smtClean="0">
                <a:solidFill>
                  <a:srgbClr val="FFFF00"/>
                </a:solidFill>
              </a:rPr>
              <a:t>SUBTOPICS</a:t>
            </a:r>
          </a:p>
          <a:p>
            <a:r>
              <a:rPr lang="en-US" dirty="0" smtClean="0"/>
              <a:t>Communication</a:t>
            </a:r>
          </a:p>
          <a:p>
            <a:r>
              <a:rPr lang="en-US" dirty="0" smtClean="0"/>
              <a:t>Education</a:t>
            </a:r>
          </a:p>
          <a:p>
            <a:r>
              <a:rPr lang="en-US" dirty="0" smtClean="0"/>
              <a:t>Rights to privacy</a:t>
            </a:r>
            <a:endParaRPr lang="en-US" dirty="0"/>
          </a:p>
        </p:txBody>
      </p:sp>
    </p:spTree>
    <p:extLst>
      <p:ext uri="{BB962C8B-B14F-4D97-AF65-F5344CB8AC3E}">
        <p14:creationId xmlns:p14="http://schemas.microsoft.com/office/powerpoint/2010/main" val="347515112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a:solidFill>
                  <a:srgbClr val="FFFF00"/>
                </a:solidFill>
              </a:rPr>
              <a:t>TOPIC SENTENCES SHOULD BE INTRODUCING </a:t>
            </a:r>
            <a:r>
              <a:rPr lang="en-US" sz="3200" b="1" dirty="0" smtClean="0">
                <a:solidFill>
                  <a:srgbClr val="FFFF00"/>
                </a:solidFill>
              </a:rPr>
              <a:t>ARGUMENTS AND THEREFORE </a:t>
            </a:r>
            <a:r>
              <a:rPr lang="en-US" sz="3200" b="1" dirty="0">
                <a:solidFill>
                  <a:srgbClr val="FFFF00"/>
                </a:solidFill>
              </a:rPr>
              <a:t>THEY SHOULD BE </a:t>
            </a:r>
            <a:r>
              <a:rPr lang="en-US" sz="3200" b="1" u="sng" dirty="0">
                <a:solidFill>
                  <a:srgbClr val="FFFF00"/>
                </a:solidFill>
              </a:rPr>
              <a:t>OPINIONATED</a:t>
            </a:r>
          </a:p>
        </p:txBody>
      </p:sp>
      <p:sp>
        <p:nvSpPr>
          <p:cNvPr id="3" name="Content Placeholder 2"/>
          <p:cNvSpPr>
            <a:spLocks noGrp="1"/>
          </p:cNvSpPr>
          <p:nvPr>
            <p:ph idx="1"/>
          </p:nvPr>
        </p:nvSpPr>
        <p:spPr/>
        <p:txBody>
          <a:bodyPr>
            <a:normAutofit/>
          </a:bodyPr>
          <a:lstStyle/>
          <a:p>
            <a:r>
              <a:rPr lang="en-US" b="1" dirty="0" smtClean="0">
                <a:solidFill>
                  <a:srgbClr val="FFFF00"/>
                </a:solidFill>
              </a:rPr>
              <a:t>Subtopic: </a:t>
            </a:r>
            <a:r>
              <a:rPr lang="en-US" dirty="0" smtClean="0"/>
              <a:t>Communication</a:t>
            </a:r>
            <a:endParaRPr lang="en-US" dirty="0"/>
          </a:p>
          <a:p>
            <a:endParaRPr lang="en-US" dirty="0" smtClean="0"/>
          </a:p>
          <a:p>
            <a:r>
              <a:rPr lang="en-US" b="1" u="sng" dirty="0" smtClean="0">
                <a:solidFill>
                  <a:srgbClr val="FFFF00"/>
                </a:solidFill>
              </a:rPr>
              <a:t>TOPIC SENTENCE 1 (PARAGRAPH #2)</a:t>
            </a:r>
            <a:endParaRPr lang="en-US" b="1" u="sng" dirty="0">
              <a:solidFill>
                <a:srgbClr val="FFFF00"/>
              </a:solidFill>
            </a:endParaRPr>
          </a:p>
          <a:p>
            <a:r>
              <a:rPr lang="en-US" dirty="0"/>
              <a:t>Digital technology is having a detrimental impact on the way that people communicate with one another in their daily interactions</a:t>
            </a:r>
            <a:r>
              <a:rPr lang="en-US" dirty="0" smtClean="0"/>
              <a:t>. </a:t>
            </a:r>
          </a:p>
          <a:p>
            <a:endParaRPr lang="en-US" dirty="0" smtClean="0"/>
          </a:p>
          <a:p>
            <a:endParaRPr lang="en-US" dirty="0"/>
          </a:p>
          <a:p>
            <a:pPr marL="0" indent="0">
              <a:buNone/>
            </a:pPr>
            <a:endParaRPr lang="en-US" dirty="0"/>
          </a:p>
          <a:p>
            <a:endParaRPr lang="en-US" dirty="0"/>
          </a:p>
          <a:p>
            <a:endParaRPr lang="en-US" dirty="0"/>
          </a:p>
          <a:p>
            <a:endParaRPr lang="en-US" dirty="0" smtClean="0"/>
          </a:p>
        </p:txBody>
      </p:sp>
    </p:spTree>
    <p:extLst>
      <p:ext uri="{BB962C8B-B14F-4D97-AF65-F5344CB8AC3E}">
        <p14:creationId xmlns:p14="http://schemas.microsoft.com/office/powerpoint/2010/main" val="86714472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a:solidFill>
                  <a:srgbClr val="FFFF00"/>
                </a:solidFill>
              </a:rPr>
              <a:t>TOPIC SENTENCES SHOULD BE INTRODUCING </a:t>
            </a:r>
            <a:r>
              <a:rPr lang="en-US" sz="3200" b="1" dirty="0" smtClean="0">
                <a:solidFill>
                  <a:srgbClr val="FFFF00"/>
                </a:solidFill>
              </a:rPr>
              <a:t>ARGUMENTS AND THEREFORE </a:t>
            </a:r>
            <a:r>
              <a:rPr lang="en-US" sz="3200" b="1" dirty="0">
                <a:solidFill>
                  <a:srgbClr val="FFFF00"/>
                </a:solidFill>
              </a:rPr>
              <a:t>THEY SHOULD BE </a:t>
            </a:r>
            <a:r>
              <a:rPr lang="en-US" sz="3200" b="1" u="sng" dirty="0">
                <a:solidFill>
                  <a:srgbClr val="FFFF00"/>
                </a:solidFill>
              </a:rPr>
              <a:t>OPINIONATED</a:t>
            </a:r>
          </a:p>
        </p:txBody>
      </p:sp>
      <p:sp>
        <p:nvSpPr>
          <p:cNvPr id="3" name="Content Placeholder 2"/>
          <p:cNvSpPr>
            <a:spLocks noGrp="1"/>
          </p:cNvSpPr>
          <p:nvPr>
            <p:ph idx="1"/>
          </p:nvPr>
        </p:nvSpPr>
        <p:spPr/>
        <p:txBody>
          <a:bodyPr>
            <a:normAutofit/>
          </a:bodyPr>
          <a:lstStyle/>
          <a:p>
            <a:r>
              <a:rPr lang="en-US" b="1" dirty="0" smtClean="0">
                <a:solidFill>
                  <a:srgbClr val="FFFF00"/>
                </a:solidFill>
              </a:rPr>
              <a:t>Subtopic: </a:t>
            </a:r>
            <a:r>
              <a:rPr lang="en-US" dirty="0"/>
              <a:t>Education</a:t>
            </a:r>
          </a:p>
          <a:p>
            <a:endParaRPr lang="en-US" dirty="0" smtClean="0"/>
          </a:p>
          <a:p>
            <a:r>
              <a:rPr lang="en-US" b="1" u="sng" dirty="0" smtClean="0">
                <a:solidFill>
                  <a:srgbClr val="FFFF00"/>
                </a:solidFill>
              </a:rPr>
              <a:t>TOPIC SENTENCE 2 (PARAGRAPH #3)</a:t>
            </a:r>
            <a:endParaRPr lang="en-US" b="1" u="sng" dirty="0">
              <a:solidFill>
                <a:srgbClr val="FFFF00"/>
              </a:solidFill>
            </a:endParaRPr>
          </a:p>
          <a:p>
            <a:r>
              <a:rPr lang="en-US" dirty="0"/>
              <a:t>Unfortunately, digital technology is creating problematic distractions for today’s students and harming their education. </a:t>
            </a:r>
            <a:endParaRPr lang="en-US" dirty="0" smtClean="0"/>
          </a:p>
          <a:p>
            <a:endParaRPr lang="en-US" dirty="0"/>
          </a:p>
          <a:p>
            <a:pPr marL="0" indent="0">
              <a:buNone/>
            </a:pPr>
            <a:endParaRPr lang="en-US" dirty="0"/>
          </a:p>
          <a:p>
            <a:endParaRPr lang="en-US" dirty="0"/>
          </a:p>
          <a:p>
            <a:endParaRPr lang="en-US" dirty="0"/>
          </a:p>
          <a:p>
            <a:endParaRPr lang="en-US" dirty="0" smtClean="0"/>
          </a:p>
        </p:txBody>
      </p:sp>
    </p:spTree>
    <p:extLst>
      <p:ext uri="{BB962C8B-B14F-4D97-AF65-F5344CB8AC3E}">
        <p14:creationId xmlns:p14="http://schemas.microsoft.com/office/powerpoint/2010/main" val="52349198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a:solidFill>
                  <a:srgbClr val="FFFF00"/>
                </a:solidFill>
              </a:rPr>
              <a:t>TOPIC SENTENCES SHOULD BE INTRODUCING </a:t>
            </a:r>
            <a:r>
              <a:rPr lang="en-US" sz="3200" b="1" dirty="0" smtClean="0">
                <a:solidFill>
                  <a:srgbClr val="FFFF00"/>
                </a:solidFill>
              </a:rPr>
              <a:t>ARGUMENTS AND THEREFORE </a:t>
            </a:r>
            <a:r>
              <a:rPr lang="en-US" sz="3200" b="1" dirty="0">
                <a:solidFill>
                  <a:srgbClr val="FFFF00"/>
                </a:solidFill>
              </a:rPr>
              <a:t>THEY SHOULD BE </a:t>
            </a:r>
            <a:r>
              <a:rPr lang="en-US" sz="3200" b="1" u="sng" dirty="0">
                <a:solidFill>
                  <a:srgbClr val="FFFF00"/>
                </a:solidFill>
              </a:rPr>
              <a:t>OPINIONATED</a:t>
            </a:r>
          </a:p>
        </p:txBody>
      </p:sp>
      <p:sp>
        <p:nvSpPr>
          <p:cNvPr id="3" name="Content Placeholder 2"/>
          <p:cNvSpPr>
            <a:spLocks noGrp="1"/>
          </p:cNvSpPr>
          <p:nvPr>
            <p:ph idx="1"/>
          </p:nvPr>
        </p:nvSpPr>
        <p:spPr/>
        <p:txBody>
          <a:bodyPr>
            <a:normAutofit/>
          </a:bodyPr>
          <a:lstStyle/>
          <a:p>
            <a:r>
              <a:rPr lang="en-US" b="1" dirty="0" smtClean="0">
                <a:solidFill>
                  <a:srgbClr val="FFFF00"/>
                </a:solidFill>
              </a:rPr>
              <a:t>Subtopic: </a:t>
            </a:r>
            <a:r>
              <a:rPr lang="en-US" dirty="0"/>
              <a:t>Rights to privacy</a:t>
            </a:r>
          </a:p>
          <a:p>
            <a:endParaRPr lang="en-US" dirty="0" smtClean="0"/>
          </a:p>
          <a:p>
            <a:r>
              <a:rPr lang="en-US" b="1" u="sng" dirty="0" smtClean="0">
                <a:solidFill>
                  <a:srgbClr val="FFFF00"/>
                </a:solidFill>
              </a:rPr>
              <a:t>TOPIC SENTENCE 3 (PARAGRAPH #4)</a:t>
            </a:r>
            <a:endParaRPr lang="en-US" b="1" u="sng" dirty="0">
              <a:solidFill>
                <a:srgbClr val="FFFF00"/>
              </a:solidFill>
            </a:endParaRPr>
          </a:p>
          <a:p>
            <a:r>
              <a:rPr lang="en-US" dirty="0"/>
              <a:t>Digital technology poses alarming threats for everyone’s personal right to privacy. </a:t>
            </a:r>
          </a:p>
          <a:p>
            <a:pPr marL="0" indent="0">
              <a:buNone/>
            </a:pPr>
            <a:endParaRPr lang="en-US" dirty="0"/>
          </a:p>
          <a:p>
            <a:endParaRPr lang="en-US" dirty="0"/>
          </a:p>
          <a:p>
            <a:endParaRPr lang="en-US" dirty="0"/>
          </a:p>
          <a:p>
            <a:endParaRPr lang="en-US" dirty="0" smtClean="0"/>
          </a:p>
        </p:txBody>
      </p:sp>
    </p:spTree>
    <p:extLst>
      <p:ext uri="{BB962C8B-B14F-4D97-AF65-F5344CB8AC3E}">
        <p14:creationId xmlns:p14="http://schemas.microsoft.com/office/powerpoint/2010/main" val="267654680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rPr>
              <a:t>TIP: BEGIN ENTIRE ESSAY WITH A HOOK. USE A</a:t>
            </a:r>
            <a:endParaRPr lang="en-US" b="1" dirty="0">
              <a:solidFill>
                <a:srgbClr val="FFFF00"/>
              </a:solidFill>
            </a:endParaRPr>
          </a:p>
        </p:txBody>
      </p:sp>
      <p:sp>
        <p:nvSpPr>
          <p:cNvPr id="3" name="Content Placeholder 2"/>
          <p:cNvSpPr>
            <a:spLocks noGrp="1"/>
          </p:cNvSpPr>
          <p:nvPr>
            <p:ph idx="1"/>
          </p:nvPr>
        </p:nvSpPr>
        <p:spPr/>
        <p:txBody>
          <a:bodyPr/>
          <a:lstStyle/>
          <a:p>
            <a:r>
              <a:rPr lang="en-US" dirty="0"/>
              <a:t>Richard </a:t>
            </a:r>
            <a:r>
              <a:rPr lang="en-US" dirty="0" err="1"/>
              <a:t>Restak</a:t>
            </a:r>
            <a:r>
              <a:rPr lang="en-US" dirty="0"/>
              <a:t>, a Clinical Professor of Neurology at George Washington Hospital </a:t>
            </a:r>
            <a:r>
              <a:rPr lang="en-US" dirty="0" smtClean="0"/>
              <a:t>University, </a:t>
            </a:r>
            <a:r>
              <a:rPr lang="en-US" dirty="0"/>
              <a:t>believes that, “Technology routinely places us in ambiguous time and place relationships” (340).</a:t>
            </a:r>
          </a:p>
        </p:txBody>
      </p:sp>
    </p:spTree>
    <p:extLst>
      <p:ext uri="{BB962C8B-B14F-4D97-AF65-F5344CB8AC3E}">
        <p14:creationId xmlns:p14="http://schemas.microsoft.com/office/powerpoint/2010/main" val="402108863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PAPER FORMAT</a:t>
            </a:r>
            <a:endParaRPr lang="en-US" b="1" dirty="0">
              <a:solidFill>
                <a:srgbClr val="FFFF00"/>
              </a:solidFill>
            </a:endParaRPr>
          </a:p>
        </p:txBody>
      </p:sp>
      <p:sp>
        <p:nvSpPr>
          <p:cNvPr id="3" name="Content Placeholder 2"/>
          <p:cNvSpPr>
            <a:spLocks noGrp="1"/>
          </p:cNvSpPr>
          <p:nvPr>
            <p:ph idx="1"/>
          </p:nvPr>
        </p:nvSpPr>
        <p:spPr/>
        <p:txBody>
          <a:bodyPr>
            <a:normAutofit fontScale="62500" lnSpcReduction="20000"/>
          </a:bodyPr>
          <a:lstStyle/>
          <a:p>
            <a:r>
              <a:rPr lang="en-US" dirty="0" smtClean="0"/>
              <a:t>Name and date in upper left hand corner. Use the date that the paper is due, NOT the date that you wrote it!</a:t>
            </a:r>
          </a:p>
          <a:p>
            <a:r>
              <a:rPr lang="en-US" dirty="0" smtClean="0"/>
              <a:t>The paper should have a creative title that is centered at the top of page #1 </a:t>
            </a:r>
          </a:p>
          <a:p>
            <a:r>
              <a:rPr lang="en-US" dirty="0" smtClean="0"/>
              <a:t>Rough draft should be a minimum of 600 words.  PLEASE NOTE THAT I DO NOT COLLECT ROUGH DRAFTS.</a:t>
            </a:r>
          </a:p>
          <a:p>
            <a:r>
              <a:rPr lang="en-US" dirty="0" smtClean="0"/>
              <a:t>Final draft must be a minimum of 750 words</a:t>
            </a:r>
          </a:p>
          <a:p>
            <a:r>
              <a:rPr lang="en-US" dirty="0" smtClean="0"/>
              <a:t>Margins should be 1 inch all around </a:t>
            </a:r>
          </a:p>
          <a:p>
            <a:pPr>
              <a:buNone/>
            </a:pPr>
            <a:r>
              <a:rPr lang="en-US" dirty="0" smtClean="0"/>
              <a:t> </a:t>
            </a:r>
            <a:r>
              <a:rPr lang="en-US" dirty="0"/>
              <a:t>	</a:t>
            </a:r>
            <a:r>
              <a:rPr lang="en-US" dirty="0" smtClean="0"/>
              <a:t>Font should be  Times New Roman, font size 12</a:t>
            </a:r>
          </a:p>
          <a:p>
            <a:r>
              <a:rPr lang="en-US" dirty="0" smtClean="0"/>
              <a:t>Lines should be double-spaced </a:t>
            </a:r>
          </a:p>
          <a:p>
            <a:r>
              <a:rPr lang="en-US" dirty="0" smtClean="0"/>
              <a:t>Body of the paper should be aligned to the left </a:t>
            </a:r>
          </a:p>
          <a:p>
            <a:r>
              <a:rPr lang="en-US" dirty="0" smtClean="0"/>
              <a:t>All paragraphs are indented</a:t>
            </a:r>
          </a:p>
          <a:p>
            <a:r>
              <a:rPr lang="en-US" dirty="0" smtClean="0"/>
              <a:t>Each page should be numbered (1, 2, 3, etc.) on the upper right-hand corner. Your last name followed by the page #.</a:t>
            </a:r>
          </a:p>
          <a:p>
            <a:r>
              <a:rPr lang="en-US" dirty="0" smtClean="0"/>
              <a:t>State the word count under the final paragraph of your paper.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rmat.jpg"/>
          <p:cNvPicPr>
            <a:picLocks noChangeAspect="1"/>
          </p:cNvPicPr>
          <p:nvPr/>
        </p:nvPicPr>
        <p:blipFill>
          <a:blip r:embed="rId2"/>
          <a:stretch>
            <a:fillRect/>
          </a:stretch>
        </p:blipFill>
        <p:spPr>
          <a:xfrm>
            <a:off x="209325" y="198968"/>
            <a:ext cx="8372987" cy="55753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WHAT IS A THESIS</a:t>
            </a:r>
            <a:endParaRPr lang="en-US" b="1" dirty="0">
              <a:solidFill>
                <a:srgbClr val="FFFF00"/>
              </a:solidFill>
            </a:endParaRPr>
          </a:p>
        </p:txBody>
      </p:sp>
      <p:sp>
        <p:nvSpPr>
          <p:cNvPr id="3" name="Content Placeholder 2"/>
          <p:cNvSpPr>
            <a:spLocks noGrp="1"/>
          </p:cNvSpPr>
          <p:nvPr>
            <p:ph idx="1"/>
          </p:nvPr>
        </p:nvSpPr>
        <p:spPr/>
        <p:txBody>
          <a:bodyPr/>
          <a:lstStyle/>
          <a:p>
            <a:r>
              <a:rPr lang="en-US" dirty="0" smtClean="0"/>
              <a:t> There </a:t>
            </a:r>
            <a:r>
              <a:rPr lang="en-US" dirty="0"/>
              <a:t>are many words for thesis: position, argument, stand, claim, premise</a:t>
            </a:r>
            <a:r>
              <a:rPr lang="en-US" dirty="0" smtClean="0"/>
              <a:t>.</a:t>
            </a:r>
          </a:p>
          <a:p>
            <a:endParaRPr lang="en-US" dirty="0" smtClean="0"/>
          </a:p>
          <a:p>
            <a:r>
              <a:rPr lang="en-US" b="1" dirty="0" smtClean="0">
                <a:solidFill>
                  <a:srgbClr val="FFFF00"/>
                </a:solidFill>
              </a:rPr>
              <a:t>A thesis is an </a:t>
            </a:r>
            <a:r>
              <a:rPr lang="en-US" b="1" u="sng" dirty="0" smtClean="0">
                <a:solidFill>
                  <a:srgbClr val="FFFF00"/>
                </a:solidFill>
              </a:rPr>
              <a:t>ARGUMENT</a:t>
            </a:r>
            <a:r>
              <a:rPr lang="en-US" b="1" dirty="0" smtClean="0">
                <a:solidFill>
                  <a:srgbClr val="FFFF00"/>
                </a:solidFill>
              </a:rPr>
              <a:t>  on a topic, one that uses evidence from the material you’ve read, not a </a:t>
            </a:r>
            <a:r>
              <a:rPr lang="en-US" b="1" u="sng" dirty="0" smtClean="0">
                <a:solidFill>
                  <a:srgbClr val="FFFF00"/>
                </a:solidFill>
              </a:rPr>
              <a:t>SUMMARY</a:t>
            </a:r>
            <a:r>
              <a:rPr lang="en-US" b="1" dirty="0" smtClean="0">
                <a:solidFill>
                  <a:srgbClr val="FFFF00"/>
                </a:solidFill>
              </a:rPr>
              <a:t>  of it. </a:t>
            </a:r>
            <a:endParaRPr lang="en-US" u="sng" dirty="0" smtClean="0"/>
          </a:p>
          <a:p>
            <a:endParaRPr lang="en-US" dirty="0" smtClean="0"/>
          </a:p>
          <a:p>
            <a:endParaRPr lang="en-US" dirty="0"/>
          </a:p>
        </p:txBody>
      </p:sp>
    </p:spTree>
    <p:extLst>
      <p:ext uri="{BB962C8B-B14F-4D97-AF65-F5344CB8AC3E}">
        <p14:creationId xmlns:p14="http://schemas.microsoft.com/office/powerpoint/2010/main" val="8912274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STAPLE YOUR PAPER</a:t>
            </a:r>
            <a:endParaRPr lang="en-US" b="1" dirty="0">
              <a:solidFill>
                <a:srgbClr val="FFFF00"/>
              </a:solidFill>
            </a:endParaRPr>
          </a:p>
        </p:txBody>
      </p:sp>
      <p:pic>
        <p:nvPicPr>
          <p:cNvPr id="4" name="Content Placeholder 3" descr="Corbis-42-20250650.jpg"/>
          <p:cNvPicPr>
            <a:picLocks noGrp="1" noChangeAspect="1"/>
          </p:cNvPicPr>
          <p:nvPr>
            <p:ph idx="1"/>
          </p:nvPr>
        </p:nvPicPr>
        <p:blipFill>
          <a:blip r:embed="rId2">
            <a:extLst>
              <a:ext uri="{28A0092B-C50C-407E-A947-70E740481C1C}">
                <a14:useLocalDpi xmlns:a14="http://schemas.microsoft.com/office/drawing/2010/main" val="0"/>
              </a:ext>
            </a:extLst>
          </a:blip>
          <a:srcRect t="8591" b="8591"/>
          <a:stretch>
            <a:fillRect/>
          </a:stretch>
        </p:blipFill>
        <p:spPr>
          <a:xfrm>
            <a:off x="0" y="1417638"/>
            <a:ext cx="4448950" cy="3164512"/>
          </a:xfrm>
        </p:spPr>
      </p:pic>
      <p:pic>
        <p:nvPicPr>
          <p:cNvPr id="5" name="Picture 4" descr="stock-footage-stapling-papers-togeth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8950" y="1417638"/>
            <a:ext cx="4237850" cy="3164512"/>
          </a:xfrm>
          <a:prstGeom prst="rect">
            <a:avLst/>
          </a:prstGeom>
        </p:spPr>
      </p:pic>
      <p:sp>
        <p:nvSpPr>
          <p:cNvPr id="6" name="Rectangle 5"/>
          <p:cNvSpPr/>
          <p:nvPr/>
        </p:nvSpPr>
        <p:spPr>
          <a:xfrm>
            <a:off x="878428" y="5213622"/>
            <a:ext cx="2969307" cy="369332"/>
          </a:xfrm>
          <a:prstGeom prst="rect">
            <a:avLst/>
          </a:prstGeom>
        </p:spPr>
        <p:txBody>
          <a:bodyPr wrap="none">
            <a:spAutoFit/>
          </a:bodyPr>
          <a:lstStyle/>
          <a:p>
            <a:r>
              <a:rPr lang="pt-BR" dirty="0" err="1"/>
              <a:t>https</a:t>
            </a:r>
            <a:r>
              <a:rPr lang="pt-BR" dirty="0"/>
              <a:t>://</a:t>
            </a:r>
            <a:r>
              <a:rPr lang="pt-BR" dirty="0" err="1"/>
              <a:t>vimeo.com</a:t>
            </a:r>
            <a:r>
              <a:rPr lang="pt-BR" dirty="0"/>
              <a:t>/51172321</a:t>
            </a:r>
            <a:endParaRPr lang="en-US" dirty="0"/>
          </a:p>
        </p:txBody>
      </p:sp>
    </p:spTree>
    <p:extLst>
      <p:ext uri="{BB962C8B-B14F-4D97-AF65-F5344CB8AC3E}">
        <p14:creationId xmlns:p14="http://schemas.microsoft.com/office/powerpoint/2010/main" val="328542400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solidFill>
                  <a:srgbClr val="FFFF00"/>
                </a:solidFill>
              </a:rPr>
              <a:t>THE WRITING PROCESS</a:t>
            </a:r>
            <a:endParaRPr lang="en-US" b="1" dirty="0">
              <a:solidFill>
                <a:srgbClr val="FFFF00"/>
              </a:solidFill>
            </a:endParaRPr>
          </a:p>
        </p:txBody>
      </p:sp>
      <p:sp>
        <p:nvSpPr>
          <p:cNvPr id="5" name="Subtitle 4"/>
          <p:cNvSpPr>
            <a:spLocks noGrp="1"/>
          </p:cNvSpPr>
          <p:nvPr>
            <p:ph type="subTitle" idx="1"/>
          </p:nvPr>
        </p:nvSpPr>
        <p:spPr/>
        <p:txBody>
          <a:bodyPr/>
          <a:lstStyle/>
          <a:p>
            <a:r>
              <a:rPr lang="en-US" dirty="0" smtClean="0"/>
              <a:t>5 Crucial Steps to Help You Succeed in Writing</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STEP 1:  PREWRITING  </a:t>
            </a:r>
            <a:endParaRPr lang="en-US" b="1" dirty="0">
              <a:solidFill>
                <a:srgbClr val="FFFF00"/>
              </a:solidFill>
            </a:endParaRPr>
          </a:p>
        </p:txBody>
      </p:sp>
      <p:sp>
        <p:nvSpPr>
          <p:cNvPr id="3" name="Content Placeholder 2"/>
          <p:cNvSpPr>
            <a:spLocks noGrp="1"/>
          </p:cNvSpPr>
          <p:nvPr>
            <p:ph idx="1"/>
          </p:nvPr>
        </p:nvSpPr>
        <p:spPr/>
        <p:txBody>
          <a:bodyPr/>
          <a:lstStyle/>
          <a:p>
            <a:r>
              <a:rPr lang="en-US" b="1" dirty="0" smtClean="0">
                <a:solidFill>
                  <a:srgbClr val="FFFF00"/>
                </a:solidFill>
              </a:rPr>
              <a:t>THINK</a:t>
            </a:r>
          </a:p>
          <a:p>
            <a:r>
              <a:rPr lang="en-US" dirty="0" smtClean="0"/>
              <a:t> Decide on a topic to write about.·        </a:t>
            </a:r>
          </a:p>
          <a:p>
            <a:r>
              <a:rPr lang="en-US" dirty="0" smtClean="0"/>
              <a:t>Consider who will read or listen to your written work.</a:t>
            </a:r>
          </a:p>
          <a:p>
            <a:r>
              <a:rPr lang="en-US" dirty="0" smtClean="0"/>
              <a:t>Brainstorm ideas about the subject.</a:t>
            </a:r>
          </a:p>
          <a:p>
            <a:r>
              <a:rPr lang="en-US" dirty="0" smtClean="0"/>
              <a:t>  List places where you can research information.</a:t>
            </a:r>
          </a:p>
          <a:p>
            <a:r>
              <a:rPr lang="en-US" dirty="0" smtClean="0"/>
              <a:t> Do your research.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STEP 2:  DRAFTING</a:t>
            </a:r>
          </a:p>
        </p:txBody>
      </p:sp>
      <p:sp>
        <p:nvSpPr>
          <p:cNvPr id="3" name="Content Placeholder 2"/>
          <p:cNvSpPr>
            <a:spLocks noGrp="1"/>
          </p:cNvSpPr>
          <p:nvPr>
            <p:ph idx="1"/>
          </p:nvPr>
        </p:nvSpPr>
        <p:spPr/>
        <p:txBody>
          <a:bodyPr/>
          <a:lstStyle/>
          <a:p>
            <a:r>
              <a:rPr lang="en-US" b="1" dirty="0" smtClean="0">
                <a:solidFill>
                  <a:srgbClr val="FFFF00"/>
                </a:solidFill>
              </a:rPr>
              <a:t>WRITE</a:t>
            </a:r>
          </a:p>
          <a:p>
            <a:r>
              <a:rPr lang="en-US" dirty="0" smtClean="0"/>
              <a:t>Put </a:t>
            </a:r>
            <a:r>
              <a:rPr lang="en-US" dirty="0"/>
              <a:t>the information you researched into your own words</a:t>
            </a:r>
            <a:r>
              <a:rPr lang="en-US" dirty="0" smtClean="0"/>
              <a:t>.</a:t>
            </a:r>
            <a:endParaRPr lang="en-US" dirty="0"/>
          </a:p>
          <a:p>
            <a:r>
              <a:rPr lang="en-US" dirty="0" smtClean="0"/>
              <a:t> </a:t>
            </a:r>
            <a:r>
              <a:rPr lang="en-US" dirty="0"/>
              <a:t>Write sentences and paragraphs even if they are not </a:t>
            </a:r>
            <a:r>
              <a:rPr lang="en-US" dirty="0" smtClean="0"/>
              <a:t>perfect.</a:t>
            </a:r>
            <a:endParaRPr lang="en-US" dirty="0"/>
          </a:p>
          <a:p>
            <a:r>
              <a:rPr lang="en-US" dirty="0" smtClean="0"/>
              <a:t>Read </a:t>
            </a:r>
            <a:r>
              <a:rPr lang="en-US" dirty="0"/>
              <a:t>what you have written and judge if it says what you </a:t>
            </a:r>
            <a:r>
              <a:rPr lang="en-US" dirty="0" smtClean="0"/>
              <a:t>mean.</a:t>
            </a:r>
            <a:endParaRPr lang="en-US" dirty="0"/>
          </a:p>
          <a:p>
            <a:r>
              <a:rPr lang="en-US" dirty="0" smtClean="0"/>
              <a:t>Show </a:t>
            </a:r>
            <a:r>
              <a:rPr lang="en-US" dirty="0"/>
              <a:t>it to others and ask for suggestions.</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STEP 3:  REVISING</a:t>
            </a:r>
          </a:p>
        </p:txBody>
      </p:sp>
      <p:sp>
        <p:nvSpPr>
          <p:cNvPr id="3" name="Content Placeholder 2"/>
          <p:cNvSpPr>
            <a:spLocks noGrp="1"/>
          </p:cNvSpPr>
          <p:nvPr>
            <p:ph idx="1"/>
          </p:nvPr>
        </p:nvSpPr>
        <p:spPr/>
        <p:txBody>
          <a:bodyPr>
            <a:normAutofit lnSpcReduction="10000"/>
          </a:bodyPr>
          <a:lstStyle/>
          <a:p>
            <a:r>
              <a:rPr lang="en-US" b="1" dirty="0">
                <a:solidFill>
                  <a:srgbClr val="FFFF00"/>
                </a:solidFill>
              </a:rPr>
              <a:t>MAKE IT </a:t>
            </a:r>
            <a:r>
              <a:rPr lang="en-US" b="1" dirty="0" smtClean="0">
                <a:solidFill>
                  <a:srgbClr val="FFFF00"/>
                </a:solidFill>
              </a:rPr>
              <a:t>BETTER</a:t>
            </a:r>
          </a:p>
          <a:p>
            <a:r>
              <a:rPr lang="en-US" dirty="0" smtClean="0"/>
              <a:t>Read </a:t>
            </a:r>
            <a:r>
              <a:rPr lang="en-US" dirty="0"/>
              <a:t>what you have written again</a:t>
            </a:r>
            <a:r>
              <a:rPr lang="en-US" dirty="0" smtClean="0"/>
              <a:t>.</a:t>
            </a:r>
            <a:endParaRPr lang="en-US" dirty="0"/>
          </a:p>
          <a:p>
            <a:r>
              <a:rPr lang="en-US" dirty="0" smtClean="0"/>
              <a:t> </a:t>
            </a:r>
            <a:r>
              <a:rPr lang="en-US" dirty="0"/>
              <a:t>Think about what others said about </a:t>
            </a:r>
            <a:r>
              <a:rPr lang="en-US" dirty="0" smtClean="0"/>
              <a:t>it.</a:t>
            </a:r>
            <a:endParaRPr lang="en-US" dirty="0"/>
          </a:p>
          <a:p>
            <a:r>
              <a:rPr lang="en-US" dirty="0" smtClean="0"/>
              <a:t>Rearrange </a:t>
            </a:r>
            <a:r>
              <a:rPr lang="en-US" dirty="0"/>
              <a:t>words or sentences</a:t>
            </a:r>
            <a:r>
              <a:rPr lang="en-US" dirty="0" smtClean="0"/>
              <a:t>. </a:t>
            </a:r>
            <a:r>
              <a:rPr lang="en-US" dirty="0"/>
              <a:t>       </a:t>
            </a:r>
            <a:r>
              <a:rPr lang="en-US" dirty="0" smtClean="0"/>
              <a:t> </a:t>
            </a:r>
          </a:p>
          <a:p>
            <a:r>
              <a:rPr lang="en-US" dirty="0" smtClean="0"/>
              <a:t>Take </a:t>
            </a:r>
            <a:r>
              <a:rPr lang="en-US" dirty="0"/>
              <a:t>out or add parts</a:t>
            </a:r>
            <a:r>
              <a:rPr lang="en-US" dirty="0" smtClean="0"/>
              <a:t>. </a:t>
            </a:r>
            <a:r>
              <a:rPr lang="en-US" dirty="0"/>
              <a:t>      </a:t>
            </a:r>
            <a:r>
              <a:rPr lang="en-US" dirty="0" smtClean="0"/>
              <a:t> </a:t>
            </a:r>
          </a:p>
          <a:p>
            <a:r>
              <a:rPr lang="en-US" dirty="0" smtClean="0"/>
              <a:t> </a:t>
            </a:r>
            <a:r>
              <a:rPr lang="en-US" dirty="0"/>
              <a:t>Replace overused or unclear words</a:t>
            </a:r>
            <a:r>
              <a:rPr lang="en-US" dirty="0" smtClean="0"/>
              <a:t>. </a:t>
            </a:r>
            <a:r>
              <a:rPr lang="en-US" dirty="0"/>
              <a:t>       </a:t>
            </a:r>
            <a:r>
              <a:rPr lang="en-US" dirty="0" smtClean="0"/>
              <a:t> </a:t>
            </a:r>
          </a:p>
          <a:p>
            <a:r>
              <a:rPr lang="en-US" dirty="0" smtClean="0"/>
              <a:t>Read </a:t>
            </a:r>
            <a:r>
              <a:rPr lang="en-US" dirty="0"/>
              <a:t>your writing aloud to be sure it flows smoothly. </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STEP 4:  PROOFREADING</a:t>
            </a:r>
          </a:p>
        </p:txBody>
      </p:sp>
      <p:sp>
        <p:nvSpPr>
          <p:cNvPr id="3" name="Content Placeholder 2"/>
          <p:cNvSpPr>
            <a:spLocks noGrp="1"/>
          </p:cNvSpPr>
          <p:nvPr>
            <p:ph idx="1"/>
          </p:nvPr>
        </p:nvSpPr>
        <p:spPr/>
        <p:txBody>
          <a:bodyPr/>
          <a:lstStyle/>
          <a:p>
            <a:r>
              <a:rPr lang="en-US" b="1" dirty="0">
                <a:solidFill>
                  <a:srgbClr val="FFFF00"/>
                </a:solidFill>
              </a:rPr>
              <a:t>MAKE IT </a:t>
            </a:r>
            <a:r>
              <a:rPr lang="en-US" b="1" dirty="0" smtClean="0">
                <a:solidFill>
                  <a:srgbClr val="FFFF00"/>
                </a:solidFill>
              </a:rPr>
              <a:t>CORRECT</a:t>
            </a:r>
          </a:p>
          <a:p>
            <a:r>
              <a:rPr lang="en-US" dirty="0" smtClean="0"/>
              <a:t>Be </a:t>
            </a:r>
            <a:r>
              <a:rPr lang="en-US" dirty="0"/>
              <a:t>sure all sentences are complete</a:t>
            </a:r>
            <a:r>
              <a:rPr lang="en-US" dirty="0" smtClean="0"/>
              <a:t>. </a:t>
            </a:r>
            <a:r>
              <a:rPr lang="en-US" dirty="0"/>
              <a:t>      </a:t>
            </a:r>
            <a:r>
              <a:rPr lang="en-US" dirty="0" smtClean="0"/>
              <a:t> </a:t>
            </a:r>
          </a:p>
          <a:p>
            <a:r>
              <a:rPr lang="en-US" dirty="0" smtClean="0"/>
              <a:t>Correct </a:t>
            </a:r>
            <a:r>
              <a:rPr lang="en-US" dirty="0"/>
              <a:t>spelling, capitalization, and punctuation.</a:t>
            </a:r>
            <a:r>
              <a:rPr lang="en-US" dirty="0" smtClean="0"/>
              <a:t>·</a:t>
            </a:r>
            <a:endParaRPr lang="en-US" dirty="0"/>
          </a:p>
          <a:p>
            <a:r>
              <a:rPr lang="en-US" dirty="0" smtClean="0"/>
              <a:t>Change </a:t>
            </a:r>
            <a:r>
              <a:rPr lang="en-US" dirty="0"/>
              <a:t>words that are not used </a:t>
            </a:r>
            <a:r>
              <a:rPr lang="en-US" dirty="0" smtClean="0"/>
              <a:t>correctly.</a:t>
            </a:r>
            <a:endParaRPr lang="en-US" dirty="0"/>
          </a:p>
          <a:p>
            <a:r>
              <a:rPr lang="en-US" dirty="0" smtClean="0"/>
              <a:t>Have </a:t>
            </a:r>
            <a:r>
              <a:rPr lang="en-US" dirty="0"/>
              <a:t>someone check your work</a:t>
            </a:r>
            <a:r>
              <a:rPr lang="en-US" dirty="0" smtClean="0"/>
              <a:t>.</a:t>
            </a:r>
            <a:endParaRPr lang="en-US" dirty="0"/>
          </a:p>
          <a:p>
            <a:r>
              <a:rPr lang="en-US" dirty="0" smtClean="0"/>
              <a:t> </a:t>
            </a:r>
            <a:r>
              <a:rPr lang="en-US" dirty="0"/>
              <a:t>Recopy it correctly and neatly.</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STEP 5:  PUBLISHING</a:t>
            </a:r>
            <a:r>
              <a:rPr lang="en-US" dirty="0" smtClean="0"/>
              <a:t>     </a:t>
            </a:r>
            <a:endParaRPr lang="en-US" dirty="0"/>
          </a:p>
        </p:txBody>
      </p:sp>
      <p:sp>
        <p:nvSpPr>
          <p:cNvPr id="3" name="Content Placeholder 2"/>
          <p:cNvSpPr>
            <a:spLocks noGrp="1"/>
          </p:cNvSpPr>
          <p:nvPr>
            <p:ph idx="1"/>
          </p:nvPr>
        </p:nvSpPr>
        <p:spPr/>
        <p:txBody>
          <a:bodyPr>
            <a:normAutofit lnSpcReduction="10000"/>
          </a:bodyPr>
          <a:lstStyle/>
          <a:p>
            <a:r>
              <a:rPr lang="en-US" b="1" dirty="0" smtClean="0">
                <a:solidFill>
                  <a:srgbClr val="FFFF00"/>
                </a:solidFill>
              </a:rPr>
              <a:t>SHARE </a:t>
            </a:r>
            <a:r>
              <a:rPr lang="en-US" b="1" dirty="0">
                <a:solidFill>
                  <a:srgbClr val="FFFF00"/>
                </a:solidFill>
              </a:rPr>
              <a:t>THE FINISHED </a:t>
            </a:r>
            <a:r>
              <a:rPr lang="en-US" b="1" dirty="0" smtClean="0">
                <a:solidFill>
                  <a:srgbClr val="FFFF00"/>
                </a:solidFill>
              </a:rPr>
              <a:t>PRODUCT</a:t>
            </a:r>
            <a:r>
              <a:rPr lang="en-US" dirty="0" smtClean="0"/>
              <a:t> </a:t>
            </a:r>
            <a:r>
              <a:rPr lang="en-US" dirty="0"/>
              <a:t>       </a:t>
            </a:r>
            <a:r>
              <a:rPr lang="en-US" dirty="0" smtClean="0"/>
              <a:t> </a:t>
            </a:r>
          </a:p>
          <a:p>
            <a:r>
              <a:rPr lang="en-US" dirty="0" smtClean="0"/>
              <a:t>Read </a:t>
            </a:r>
            <a:r>
              <a:rPr lang="en-US" dirty="0"/>
              <a:t>your writing aloud to a group</a:t>
            </a:r>
            <a:r>
              <a:rPr lang="en-US" dirty="0" smtClean="0"/>
              <a:t>. </a:t>
            </a:r>
            <a:r>
              <a:rPr lang="en-US" dirty="0"/>
              <a:t>      </a:t>
            </a:r>
            <a:r>
              <a:rPr lang="en-US" dirty="0" smtClean="0"/>
              <a:t> </a:t>
            </a:r>
          </a:p>
          <a:p>
            <a:r>
              <a:rPr lang="en-US" dirty="0" smtClean="0"/>
              <a:t>Create </a:t>
            </a:r>
            <a:r>
              <a:rPr lang="en-US" dirty="0"/>
              <a:t>a book of your work</a:t>
            </a:r>
            <a:r>
              <a:rPr lang="en-US" dirty="0" smtClean="0"/>
              <a:t>. </a:t>
            </a:r>
            <a:r>
              <a:rPr lang="en-US" dirty="0"/>
              <a:t>       </a:t>
            </a:r>
            <a:r>
              <a:rPr lang="en-US" dirty="0" smtClean="0"/>
              <a:t> </a:t>
            </a:r>
          </a:p>
          <a:p>
            <a:r>
              <a:rPr lang="en-US" dirty="0" smtClean="0"/>
              <a:t>Send </a:t>
            </a:r>
            <a:r>
              <a:rPr lang="en-US" dirty="0"/>
              <a:t>a copy to a friend or relative</a:t>
            </a:r>
            <a:r>
              <a:rPr lang="en-US" dirty="0" smtClean="0"/>
              <a:t>. </a:t>
            </a:r>
            <a:r>
              <a:rPr lang="en-US" dirty="0"/>
              <a:t>       </a:t>
            </a:r>
            <a:r>
              <a:rPr lang="en-US" dirty="0" smtClean="0"/>
              <a:t> </a:t>
            </a:r>
          </a:p>
          <a:p>
            <a:r>
              <a:rPr lang="en-US" dirty="0" smtClean="0"/>
              <a:t>Put </a:t>
            </a:r>
            <a:r>
              <a:rPr lang="en-US" dirty="0"/>
              <a:t>your writing on display</a:t>
            </a:r>
            <a:r>
              <a:rPr lang="en-US" dirty="0" smtClean="0"/>
              <a:t>. </a:t>
            </a:r>
            <a:r>
              <a:rPr lang="en-US" dirty="0"/>
              <a:t>     </a:t>
            </a:r>
            <a:r>
              <a:rPr lang="en-US" dirty="0" smtClean="0"/>
              <a:t> </a:t>
            </a:r>
          </a:p>
          <a:p>
            <a:r>
              <a:rPr lang="en-US" dirty="0" smtClean="0"/>
              <a:t> </a:t>
            </a:r>
            <a:r>
              <a:rPr lang="en-US" dirty="0"/>
              <a:t>Illustrate, perform, or set your creation to music</a:t>
            </a:r>
            <a:r>
              <a:rPr lang="en-US" dirty="0" smtClean="0"/>
              <a:t>. </a:t>
            </a:r>
            <a:r>
              <a:rPr lang="en-US" dirty="0"/>
              <a:t>      </a:t>
            </a:r>
            <a:r>
              <a:rPr lang="en-US" dirty="0" smtClean="0"/>
              <a:t> </a:t>
            </a:r>
          </a:p>
          <a:p>
            <a:r>
              <a:rPr lang="en-US" dirty="0" smtClean="0"/>
              <a:t>TURN IT INTO YOUR PROFESSOR FOR A GRADE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rPr>
              <a:t>PREWRITING: CLUSTER DIAGRAM</a:t>
            </a:r>
            <a:br>
              <a:rPr lang="en-US" b="1" dirty="0" smtClean="0">
                <a:solidFill>
                  <a:srgbClr val="FFFF00"/>
                </a:solidFill>
              </a:rPr>
            </a:br>
            <a:r>
              <a:rPr lang="en-US" b="1" dirty="0" smtClean="0">
                <a:solidFill>
                  <a:srgbClr val="FFFF00"/>
                </a:solidFill>
              </a:rPr>
              <a:t>TOPIC = OBESITY IN CHILDREN</a:t>
            </a:r>
            <a:br>
              <a:rPr lang="en-US" b="1" dirty="0" smtClean="0">
                <a:solidFill>
                  <a:srgbClr val="FFFF00"/>
                </a:solidFill>
              </a:rPr>
            </a:br>
            <a:endParaRPr lang="en-US" b="1" dirty="0">
              <a:solidFill>
                <a:srgbClr val="FFFF00"/>
              </a:solidFill>
            </a:endParaRPr>
          </a:p>
        </p:txBody>
      </p:sp>
      <p:pic>
        <p:nvPicPr>
          <p:cNvPr id="3" name="Picture 2" descr="photo-2.jpg"/>
          <p:cNvPicPr>
            <a:picLocks noChangeAspect="1"/>
          </p:cNvPicPr>
          <p:nvPr/>
        </p:nvPicPr>
        <p:blipFill>
          <a:blip r:embed="rId2"/>
          <a:stretch>
            <a:fillRect/>
          </a:stretch>
        </p:blipFill>
        <p:spPr>
          <a:xfrm>
            <a:off x="523875" y="1610913"/>
            <a:ext cx="8153400" cy="492567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7"/>
            <a:ext cx="8229600" cy="4774957"/>
          </a:xfrm>
        </p:spPr>
        <p:txBody>
          <a:bodyPr>
            <a:normAutofit/>
          </a:bodyPr>
          <a:lstStyle/>
          <a:p>
            <a:r>
              <a:rPr lang="en-US" b="1" dirty="0" smtClean="0">
                <a:solidFill>
                  <a:srgbClr val="FFFF00"/>
                </a:solidFill>
              </a:rPr>
              <a:t>ESSENTIAL WRITING SKILLS FOR PASSING THIS COURSE</a:t>
            </a:r>
            <a:endParaRPr lang="en-US" b="1" dirty="0">
              <a:solidFill>
                <a:srgbClr val="FFFF00"/>
              </a:solidFill>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400" b="1" dirty="0">
                <a:solidFill>
                  <a:srgbClr val="FFFF00"/>
                </a:solidFill>
              </a:rPr>
              <a:t>Do not write in the second person point of view</a:t>
            </a:r>
            <a:r>
              <a:rPr lang="en-US" sz="2400" b="1" dirty="0" smtClean="0">
                <a:solidFill>
                  <a:srgbClr val="FFFF00"/>
                </a:solidFill>
              </a:rPr>
              <a:t>.</a:t>
            </a:r>
            <a:br>
              <a:rPr lang="en-US" sz="2400" b="1" dirty="0" smtClean="0">
                <a:solidFill>
                  <a:srgbClr val="FFFF00"/>
                </a:solidFill>
              </a:rPr>
            </a:br>
            <a:r>
              <a:rPr lang="en-US" sz="2400" b="1" dirty="0" smtClean="0">
                <a:solidFill>
                  <a:srgbClr val="FFFF00"/>
                </a:solidFill>
              </a:rPr>
              <a:t> </a:t>
            </a:r>
            <a:r>
              <a:rPr lang="en-US" sz="2400" b="1" dirty="0">
                <a:solidFill>
                  <a:srgbClr val="FFFF00"/>
                </a:solidFill>
              </a:rPr>
              <a:t>Translation: The word “you” should not appear in your essay. Why?</a:t>
            </a:r>
          </a:p>
        </p:txBody>
      </p:sp>
      <p:sp>
        <p:nvSpPr>
          <p:cNvPr id="5" name="Content Placeholder 4"/>
          <p:cNvSpPr>
            <a:spLocks noGrp="1"/>
          </p:cNvSpPr>
          <p:nvPr>
            <p:ph idx="1"/>
          </p:nvPr>
        </p:nvSpPr>
        <p:spPr/>
        <p:txBody>
          <a:bodyPr/>
          <a:lstStyle/>
          <a:p>
            <a:r>
              <a:rPr lang="en-US" i="1" dirty="0"/>
              <a:t>You can go your entire life without falling in love until you meet the right person and everything changes</a:t>
            </a:r>
            <a:r>
              <a:rPr lang="en-US" i="1" dirty="0" smtClean="0"/>
              <a:t>.</a:t>
            </a:r>
          </a:p>
          <a:p>
            <a:r>
              <a:rPr lang="en-US" i="1" dirty="0"/>
              <a:t>I had gone my entire life without falling in love until I met the right person and everything changed.</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0"/>
            <a:ext cx="7772400" cy="1143000"/>
          </a:xfrm>
        </p:spPr>
        <p:txBody>
          <a:bodyPr>
            <a:normAutofit fontScale="90000"/>
          </a:bodyPr>
          <a:lstStyle/>
          <a:p>
            <a:r>
              <a:rPr lang="en-US" b="1" dirty="0" smtClean="0">
                <a:solidFill>
                  <a:srgbClr val="FFFF00"/>
                </a:solidFill>
              </a:rPr>
              <a:t>A THESIS PROVIDES STRUCTURE FOR YOUR PAPER</a:t>
            </a:r>
            <a:endParaRPr lang="en-US" b="1" dirty="0">
              <a:solidFill>
                <a:srgbClr val="FFFF00"/>
              </a:solidFill>
            </a:endParaRPr>
          </a:p>
        </p:txBody>
      </p:sp>
      <p:sp>
        <p:nvSpPr>
          <p:cNvPr id="11267" name="Rectangle 3"/>
          <p:cNvSpPr>
            <a:spLocks noGrp="1" noChangeArrowheads="1"/>
          </p:cNvSpPr>
          <p:nvPr>
            <p:ph type="body" idx="1"/>
          </p:nvPr>
        </p:nvSpPr>
        <p:spPr>
          <a:xfrm>
            <a:off x="609600" y="1219200"/>
            <a:ext cx="7772400" cy="4114800"/>
          </a:xfrm>
        </p:spPr>
        <p:txBody>
          <a:bodyPr>
            <a:normAutofit fontScale="92500"/>
          </a:bodyPr>
          <a:lstStyle/>
          <a:p>
            <a:pPr>
              <a:lnSpc>
                <a:spcPct val="90000"/>
              </a:lnSpc>
            </a:pPr>
            <a:r>
              <a:rPr lang="en-US" sz="2400" dirty="0">
                <a:latin typeface="Arial" charset="0"/>
              </a:rPr>
              <a:t>The thesis</a:t>
            </a:r>
            <a:r>
              <a:rPr lang="en-US" sz="2400" dirty="0" smtClean="0">
                <a:latin typeface="Arial" charset="0"/>
              </a:rPr>
              <a:t> should </a:t>
            </a:r>
            <a:r>
              <a:rPr lang="en-US" sz="2400" dirty="0">
                <a:latin typeface="Arial" charset="0"/>
              </a:rPr>
              <a:t>provide a structure for your argument. </a:t>
            </a:r>
          </a:p>
          <a:p>
            <a:pPr>
              <a:lnSpc>
                <a:spcPct val="90000"/>
              </a:lnSpc>
            </a:pPr>
            <a:r>
              <a:rPr lang="en-US" sz="2400" dirty="0">
                <a:latin typeface="Arial" charset="0"/>
              </a:rPr>
              <a:t>A good thesis not only signals to the reader what your argument is, but how your argument will be presented. </a:t>
            </a:r>
          </a:p>
          <a:p>
            <a:pPr>
              <a:lnSpc>
                <a:spcPct val="90000"/>
              </a:lnSpc>
            </a:pPr>
            <a:r>
              <a:rPr lang="en-US" sz="2400" dirty="0">
                <a:latin typeface="Arial" charset="0"/>
              </a:rPr>
              <a:t>In other words, your thesis sentence should either directly or indirectly </a:t>
            </a:r>
            <a:r>
              <a:rPr lang="en-US" sz="2400" dirty="0">
                <a:solidFill>
                  <a:schemeClr val="tx2"/>
                </a:solidFill>
                <a:latin typeface="Arial" charset="0"/>
              </a:rPr>
              <a:t>suggest the structure</a:t>
            </a:r>
            <a:r>
              <a:rPr lang="en-US" sz="2400" dirty="0">
                <a:latin typeface="Arial" charset="0"/>
              </a:rPr>
              <a:t> of your argument to your reader. </a:t>
            </a:r>
          </a:p>
          <a:p>
            <a:pPr>
              <a:lnSpc>
                <a:spcPct val="90000"/>
              </a:lnSpc>
            </a:pPr>
            <a:r>
              <a:rPr lang="en-US" sz="2400" dirty="0">
                <a:latin typeface="Arial" charset="0"/>
              </a:rPr>
              <a:t>Say, for example, that you are going to argue that</a:t>
            </a:r>
            <a:r>
              <a:rPr lang="en-US" sz="2400" dirty="0" smtClean="0">
                <a:latin typeface="Arial" charset="0"/>
              </a:rPr>
              <a:t> “Globalization is important to understand for three important reasons: </a:t>
            </a:r>
            <a:r>
              <a:rPr lang="en-US" sz="2400" dirty="0">
                <a:latin typeface="Arial" charset="0"/>
              </a:rPr>
              <a:t>A, B, and C.”</a:t>
            </a:r>
          </a:p>
          <a:p>
            <a:pPr>
              <a:lnSpc>
                <a:spcPct val="90000"/>
              </a:lnSpc>
            </a:pPr>
            <a:r>
              <a:rPr lang="en-US" sz="2400" dirty="0">
                <a:latin typeface="Arial" charset="0"/>
              </a:rPr>
              <a:t> In this case, the reader understands that you are going to have three important points to cover, and that these points will appear in a certain order.</a:t>
            </a:r>
          </a:p>
        </p:txBody>
      </p:sp>
    </p:spTree>
    <p:extLst>
      <p:ext uri="{BB962C8B-B14F-4D97-AF65-F5344CB8AC3E}">
        <p14:creationId xmlns:p14="http://schemas.microsoft.com/office/powerpoint/2010/main" val="2706261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p:cTn id="7" dur="500" fill="hold"/>
                                        <p:tgtEl>
                                          <p:spTgt spid="112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26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p:cTn id="13" dur="500" fill="hold"/>
                                        <p:tgtEl>
                                          <p:spTgt spid="1126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126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p:cTn id="19" dur="500" fill="hold"/>
                                        <p:tgtEl>
                                          <p:spTgt spid="1126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126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p:cTn id="25" dur="500" fill="hold"/>
                                        <p:tgtEl>
                                          <p:spTgt spid="1126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126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1267">
                                            <p:txEl>
                                              <p:pRg st="4" end="4"/>
                                            </p:txEl>
                                          </p:spTgt>
                                        </p:tgtEl>
                                        <p:attrNameLst>
                                          <p:attrName>style.visibility</p:attrName>
                                        </p:attrNameLst>
                                      </p:cBhvr>
                                      <p:to>
                                        <p:strVal val="visible"/>
                                      </p:to>
                                    </p:set>
                                    <p:anim calcmode="lin" valueType="num">
                                      <p:cBhvr>
                                        <p:cTn id="31" dur="500" fill="hold"/>
                                        <p:tgtEl>
                                          <p:spTgt spid="1126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126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400" b="1" dirty="0">
                <a:solidFill>
                  <a:srgbClr val="FFFF00"/>
                </a:solidFill>
              </a:rPr>
              <a:t>Do not write in the second person point of view</a:t>
            </a:r>
            <a:r>
              <a:rPr lang="en-US" sz="2400" b="1" dirty="0" smtClean="0">
                <a:solidFill>
                  <a:srgbClr val="FFFF00"/>
                </a:solidFill>
              </a:rPr>
              <a:t>.</a:t>
            </a:r>
            <a:br>
              <a:rPr lang="en-US" sz="2400" b="1" dirty="0" smtClean="0">
                <a:solidFill>
                  <a:srgbClr val="FFFF00"/>
                </a:solidFill>
              </a:rPr>
            </a:br>
            <a:r>
              <a:rPr lang="en-US" sz="2400" b="1" dirty="0" smtClean="0">
                <a:solidFill>
                  <a:srgbClr val="FFFF00"/>
                </a:solidFill>
              </a:rPr>
              <a:t> </a:t>
            </a:r>
            <a:r>
              <a:rPr lang="en-US" sz="2400" b="1" dirty="0">
                <a:solidFill>
                  <a:srgbClr val="FFFF00"/>
                </a:solidFill>
              </a:rPr>
              <a:t>Translation: The word “you” should not appear in your essay. Why?</a:t>
            </a:r>
          </a:p>
        </p:txBody>
      </p:sp>
      <p:sp>
        <p:nvSpPr>
          <p:cNvPr id="5" name="Content Placeholder 4"/>
          <p:cNvSpPr>
            <a:spLocks noGrp="1"/>
          </p:cNvSpPr>
          <p:nvPr>
            <p:ph idx="1"/>
          </p:nvPr>
        </p:nvSpPr>
        <p:spPr/>
        <p:txBody>
          <a:bodyPr/>
          <a:lstStyle/>
          <a:p>
            <a:pPr>
              <a:buNone/>
            </a:pPr>
            <a:r>
              <a:rPr lang="en-US" dirty="0" smtClean="0"/>
              <a:t>-Prevents you from being hypothetical!</a:t>
            </a:r>
          </a:p>
          <a:p>
            <a:pPr>
              <a:buNone/>
            </a:pPr>
            <a:r>
              <a:rPr lang="en-US" dirty="0" smtClean="0"/>
              <a:t>-Keeps the writing centered on the subject, which for the personal essay, is you, NOT me!</a:t>
            </a:r>
          </a:p>
          <a:p>
            <a:pPr>
              <a:buNone/>
            </a:pPr>
            <a:r>
              <a:rPr lang="en-US" sz="2400" i="1" dirty="0" smtClean="0"/>
              <a:t>“You have no idea what it’s like to give birth!”</a:t>
            </a:r>
          </a:p>
          <a:p>
            <a:pPr>
              <a:buNone/>
            </a:pPr>
            <a:r>
              <a:rPr lang="en-US" dirty="0" smtClean="0"/>
              <a:t>-Helps you stay in the same tense. For this essay, you are writing in the past tense</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Stay in the same tense</a:t>
            </a:r>
            <a:endParaRPr lang="en-US" b="1" dirty="0">
              <a:solidFill>
                <a:srgbClr val="FFFF00"/>
              </a:solidFill>
            </a:endParaRPr>
          </a:p>
        </p:txBody>
      </p:sp>
      <p:sp>
        <p:nvSpPr>
          <p:cNvPr id="3" name="Content Placeholder 2"/>
          <p:cNvSpPr>
            <a:spLocks noGrp="1"/>
          </p:cNvSpPr>
          <p:nvPr>
            <p:ph idx="1"/>
          </p:nvPr>
        </p:nvSpPr>
        <p:spPr/>
        <p:txBody>
          <a:bodyPr/>
          <a:lstStyle/>
          <a:p>
            <a:r>
              <a:rPr lang="en-US" dirty="0"/>
              <a:t>About noon the sky darkened, a breeze sprang up, and a low rumble announces the approaching storm</a:t>
            </a:r>
            <a:r>
              <a:rPr lang="en-US" dirty="0" smtClean="0"/>
              <a:t>.</a:t>
            </a:r>
          </a:p>
          <a:p>
            <a:r>
              <a:rPr lang="en-US" dirty="0"/>
              <a:t>About noon the sky darkened, a breeze sprang up, and a low rumble </a:t>
            </a:r>
            <a:r>
              <a:rPr lang="en-US" dirty="0" smtClean="0">
                <a:solidFill>
                  <a:srgbClr val="FFFF00"/>
                </a:solidFill>
              </a:rPr>
              <a:t>announced</a:t>
            </a:r>
            <a:r>
              <a:rPr lang="en-US" dirty="0" smtClean="0"/>
              <a:t> </a:t>
            </a:r>
            <a:r>
              <a:rPr lang="en-US" dirty="0"/>
              <a:t>the approaching storm.</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SENTENCE STRUCTURE</a:t>
            </a:r>
            <a:endParaRPr lang="en-US" b="1" dirty="0">
              <a:solidFill>
                <a:srgbClr val="FFFF00"/>
              </a:solidFill>
            </a:endParaRPr>
          </a:p>
        </p:txBody>
      </p:sp>
      <p:sp>
        <p:nvSpPr>
          <p:cNvPr id="3" name="Content Placeholder 2"/>
          <p:cNvSpPr>
            <a:spLocks noGrp="1"/>
          </p:cNvSpPr>
          <p:nvPr>
            <p:ph idx="1"/>
          </p:nvPr>
        </p:nvSpPr>
        <p:spPr/>
        <p:txBody>
          <a:bodyPr/>
          <a:lstStyle/>
          <a:p>
            <a:r>
              <a:rPr lang="en-US" dirty="0" smtClean="0"/>
              <a:t>Every sentence has a subject (the noun) and a predicate (the verb).</a:t>
            </a:r>
          </a:p>
          <a:p>
            <a:r>
              <a:rPr lang="en-US" u="sng" dirty="0" smtClean="0"/>
              <a:t>FIX THIS INTO ONE SENTENCE</a:t>
            </a:r>
          </a:p>
          <a:p>
            <a:pPr>
              <a:buNone/>
            </a:pPr>
            <a:r>
              <a:rPr lang="en-US" dirty="0" smtClean="0"/>
              <a:t>My grandma and her beautiful ways. Her long hair. Her perfect smile. Her amazing cooking. Oh how I miss her home. </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solidFill>
                  <a:srgbClr val="FFFF00"/>
                </a:solidFill>
              </a:rPr>
              <a:t>YOU MUST USE COMMAS</a:t>
            </a:r>
            <a:endParaRPr lang="en-US" b="1" dirty="0">
              <a:solidFill>
                <a:srgbClr val="FFFF00"/>
              </a:solidFill>
            </a:endParaRPr>
          </a:p>
        </p:txBody>
      </p:sp>
      <p:sp>
        <p:nvSpPr>
          <p:cNvPr id="4" name="Subtitle 3"/>
          <p:cNvSpPr>
            <a:spLocks noGrp="1"/>
          </p:cNvSpPr>
          <p:nvPr>
            <p:ph type="subTitle" idx="1"/>
          </p:nvPr>
        </p:nvSpPr>
        <p:spPr/>
        <p:txBody>
          <a:bodyPr/>
          <a:lstStyle/>
          <a:p>
            <a:r>
              <a:rPr lang="en-US" b="1" dirty="0" smtClean="0">
                <a:solidFill>
                  <a:srgbClr val="FFFF00"/>
                </a:solidFill>
              </a:rPr>
              <a:t>AND YOU MUST USE THEM CORRECTLY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4000" b="1" dirty="0">
                <a:solidFill>
                  <a:srgbClr val="FFFF00"/>
                </a:solidFill>
              </a:rPr>
              <a:t>What Does a Comma Signal?</a:t>
            </a:r>
          </a:p>
        </p:txBody>
      </p:sp>
      <p:sp>
        <p:nvSpPr>
          <p:cNvPr id="5123" name="Rectangle 3"/>
          <p:cNvSpPr>
            <a:spLocks noGrp="1" noChangeArrowheads="1"/>
          </p:cNvSpPr>
          <p:nvPr>
            <p:ph type="body" sz="half" idx="1"/>
          </p:nvPr>
        </p:nvSpPr>
        <p:spPr>
          <a:xfrm>
            <a:off x="1404938" y="2017713"/>
            <a:ext cx="6832526" cy="2849562"/>
          </a:xfrm>
          <a:solidFill>
            <a:schemeClr val="tx1"/>
          </a:solidFill>
          <a:ln>
            <a:solidFill>
              <a:srgbClr val="FFFF00"/>
            </a:solidFill>
          </a:ln>
        </p:spPr>
        <p:txBody>
          <a:bodyPr/>
          <a:lstStyle/>
          <a:p>
            <a:r>
              <a:rPr lang="en-US" sz="2400" dirty="0">
                <a:solidFill>
                  <a:schemeClr val="bg1"/>
                </a:solidFill>
              </a:rPr>
              <a:t>A comma signals a pause. (It tells the reader to slow down briefly</a:t>
            </a:r>
            <a:r>
              <a:rPr lang="en-US" sz="2400" b="1" dirty="0">
                <a:solidFill>
                  <a:schemeClr val="bg1"/>
                </a:solidFill>
              </a:rPr>
              <a:t>, </a:t>
            </a:r>
            <a:r>
              <a:rPr lang="en-US" sz="2400" dirty="0">
                <a:solidFill>
                  <a:schemeClr val="bg1"/>
                </a:solidFill>
              </a:rPr>
              <a:t>but then keep going until the thought is completed.)</a:t>
            </a:r>
          </a:p>
          <a:p>
            <a:pPr>
              <a:buFont typeface="Wingdings" charset="2"/>
              <a:buNone/>
            </a:pPr>
            <a:endParaRPr lang="en-US" sz="2400" dirty="0">
              <a:solidFill>
                <a:schemeClr val="bg1"/>
              </a:solidFill>
            </a:endParaRPr>
          </a:p>
          <a:p>
            <a:pPr lvl="1"/>
            <a:r>
              <a:rPr lang="en-US" sz="2000" dirty="0">
                <a:solidFill>
                  <a:schemeClr val="bg1"/>
                </a:solidFill>
              </a:rPr>
              <a:t>Because I like grammar </a:t>
            </a:r>
            <a:r>
              <a:rPr lang="en-US" sz="2000" b="1" dirty="0">
                <a:solidFill>
                  <a:schemeClr val="bg1"/>
                </a:solidFill>
              </a:rPr>
              <a:t>, </a:t>
            </a:r>
            <a:r>
              <a:rPr lang="en-US" sz="2000" dirty="0">
                <a:solidFill>
                  <a:schemeClr val="bg1"/>
                </a:solidFill>
              </a:rPr>
              <a:t> I like this class.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solidFill>
                  <a:srgbClr val="FFFF00"/>
                </a:solidFill>
              </a:rPr>
              <a:t>Commas</a:t>
            </a:r>
            <a:endParaRPr lang="en-US" b="1" dirty="0">
              <a:solidFill>
                <a:srgbClr val="FFFF00"/>
              </a:solidFill>
            </a:endParaRPr>
          </a:p>
        </p:txBody>
      </p:sp>
      <p:sp>
        <p:nvSpPr>
          <p:cNvPr id="6" name="Content Placeholder 5"/>
          <p:cNvSpPr>
            <a:spLocks noGrp="1"/>
          </p:cNvSpPr>
          <p:nvPr>
            <p:ph idx="1"/>
          </p:nvPr>
        </p:nvSpPr>
        <p:spPr/>
        <p:txBody>
          <a:bodyPr>
            <a:normAutofit fontScale="92500" lnSpcReduction="20000"/>
          </a:bodyPr>
          <a:lstStyle/>
          <a:p>
            <a:r>
              <a:rPr lang="en-US" dirty="0" smtClean="0"/>
              <a:t>The best way, maybe the only way, to detect where you need commas is to read your paper out loud, detect pauses in your syntax, and punctuate where necessary. </a:t>
            </a:r>
          </a:p>
          <a:p>
            <a:r>
              <a:rPr lang="en-US" dirty="0" smtClean="0"/>
              <a:t>Commas are almost always best used in pairs.</a:t>
            </a:r>
          </a:p>
          <a:p>
            <a:r>
              <a:rPr lang="en-US" dirty="0" smtClean="0"/>
              <a:t>State the subject, state something about the subject, and move on.</a:t>
            </a:r>
          </a:p>
          <a:p>
            <a:pPr>
              <a:buNone/>
            </a:pPr>
            <a:r>
              <a:rPr lang="en-US" dirty="0" smtClean="0"/>
              <a:t>  </a:t>
            </a:r>
          </a:p>
          <a:p>
            <a:pPr>
              <a:buNone/>
            </a:pPr>
            <a:r>
              <a:rPr lang="en-US" i="1" dirty="0" smtClean="0"/>
              <a:t>   The state of Florida, with its incessant summer flat spells, is one of the worst states for surfing.</a:t>
            </a:r>
            <a:endParaRPr lang="en-US" i="1"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What is a comma splice? </a:t>
            </a:r>
            <a:endParaRPr lang="en-US" b="1" dirty="0">
              <a:solidFill>
                <a:srgbClr val="FFFF00"/>
              </a:solidFill>
            </a:endParaRPr>
          </a:p>
        </p:txBody>
      </p:sp>
      <p:sp>
        <p:nvSpPr>
          <p:cNvPr id="3" name="Content Placeholder 2"/>
          <p:cNvSpPr>
            <a:spLocks noGrp="1"/>
          </p:cNvSpPr>
          <p:nvPr>
            <p:ph idx="1"/>
          </p:nvPr>
        </p:nvSpPr>
        <p:spPr>
          <a:solidFill>
            <a:schemeClr val="tx1"/>
          </a:solidFill>
        </p:spPr>
        <p:style>
          <a:lnRef idx="1">
            <a:schemeClr val="accent1"/>
          </a:lnRef>
          <a:fillRef idx="2">
            <a:schemeClr val="accent1"/>
          </a:fillRef>
          <a:effectRef idx="1">
            <a:schemeClr val="accent1"/>
          </a:effectRef>
          <a:fontRef idx="minor">
            <a:schemeClr val="dk1"/>
          </a:fontRef>
        </p:style>
        <p:txBody>
          <a:bodyPr/>
          <a:lstStyle/>
          <a:p>
            <a:r>
              <a:rPr lang="en-US" sz="2800" dirty="0" smtClean="0"/>
              <a:t> A comma splice is a sentence error caused by putting just a poor</a:t>
            </a:r>
            <a:r>
              <a:rPr lang="en-US" sz="2800" b="1" dirty="0" smtClean="0"/>
              <a:t>,</a:t>
            </a:r>
            <a:r>
              <a:rPr lang="en-US" sz="2800" dirty="0" smtClean="0"/>
              <a:t> weak comma between two complete sentences.  </a:t>
            </a:r>
          </a:p>
          <a:p>
            <a:endParaRPr lang="en-US" sz="2800" dirty="0" smtClean="0"/>
          </a:p>
          <a:p>
            <a:pPr marL="342900" lvl="2" indent="-342900"/>
            <a:r>
              <a:rPr lang="en-US" sz="2800" dirty="0" smtClean="0">
                <a:solidFill>
                  <a:srgbClr val="160007"/>
                </a:solidFill>
              </a:rPr>
              <a:t>We all like grammar, we all love this class.</a:t>
            </a:r>
          </a:p>
          <a:p>
            <a:endParaRPr lang="en-US" sz="2800" b="1" dirty="0" smtClean="0"/>
          </a:p>
          <a:p>
            <a:pPr>
              <a:buFont typeface="Wingdings" charset="2"/>
              <a:buNone/>
            </a:pPr>
            <a:endParaRPr lang="en-US" sz="2800" dirty="0" smtClean="0"/>
          </a:p>
          <a:p>
            <a:pPr lvl="2">
              <a:buNone/>
            </a:pPr>
            <a:endParaRPr lang="en-US" sz="2800" dirty="0" smtClean="0">
              <a:solidFill>
                <a:srgbClr val="FFFF00">
                  <a:alpha val="0"/>
                </a:srgbClr>
              </a:solidFill>
            </a:endParaRP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rPr>
              <a:t>Correct comma splices using a coordinating  conjunction</a:t>
            </a:r>
            <a:endParaRPr lang="en-US" b="1" dirty="0">
              <a:solidFill>
                <a:srgbClr val="FFFF00"/>
              </a:solidFill>
            </a:endParaRPr>
          </a:p>
        </p:txBody>
      </p:sp>
      <p:sp>
        <p:nvSpPr>
          <p:cNvPr id="3" name="Content Placeholder 2"/>
          <p:cNvSpPr>
            <a:spLocks noGrp="1"/>
          </p:cNvSpPr>
          <p:nvPr>
            <p:ph idx="1"/>
          </p:nvPr>
        </p:nvSpPr>
        <p:spPr>
          <a:solidFill>
            <a:schemeClr val="tx1"/>
          </a:solidFill>
        </p:spPr>
        <p:style>
          <a:lnRef idx="1">
            <a:schemeClr val="accent1"/>
          </a:lnRef>
          <a:fillRef idx="2">
            <a:schemeClr val="accent1"/>
          </a:fillRef>
          <a:effectRef idx="1">
            <a:schemeClr val="accent1"/>
          </a:effectRef>
          <a:fontRef idx="minor">
            <a:schemeClr val="dk1"/>
          </a:fontRef>
        </p:style>
        <p:txBody>
          <a:bodyPr/>
          <a:lstStyle/>
          <a:p>
            <a:r>
              <a:rPr lang="en-US" sz="2800" dirty="0" smtClean="0"/>
              <a:t>I want a raise I want more vacation days.</a:t>
            </a:r>
          </a:p>
          <a:p>
            <a:r>
              <a:rPr lang="en-US" sz="2800" dirty="0" smtClean="0"/>
              <a:t>I want a raise</a:t>
            </a:r>
            <a:r>
              <a:rPr lang="en-US" sz="2800" b="1" dirty="0" smtClean="0"/>
              <a:t>, and</a:t>
            </a:r>
            <a:r>
              <a:rPr lang="en-US" sz="2800" dirty="0" smtClean="0"/>
              <a:t> I want more vacation days.</a:t>
            </a:r>
          </a:p>
          <a:p>
            <a:pPr>
              <a:buNone/>
            </a:pPr>
            <a:r>
              <a:rPr lang="en-US" sz="2800" b="1" i="1" dirty="0" smtClean="0"/>
              <a:t>And, but, for, nor, or, so, and yet—these are the seven coordinating conjunctions.</a:t>
            </a:r>
          </a:p>
          <a:p>
            <a:pPr>
              <a:buNone/>
            </a:pPr>
            <a:endParaRPr lang="en-US" sz="2800" b="1" i="1" dirty="0" smtClean="0"/>
          </a:p>
          <a:p>
            <a:pPr>
              <a:buNone/>
            </a:pPr>
            <a:r>
              <a:rPr lang="en-US" sz="2800" b="1" dirty="0" smtClean="0"/>
              <a:t>I WOULD RATHER SEE YOU BEGIN A SENTENCE WITH A COORDINATING CONJUCTION THAN SEE A COMMA SPLICE!!</a:t>
            </a:r>
            <a:endParaRPr lang="en-US" sz="2800" b="1"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USE COLONS</a:t>
            </a:r>
            <a:endParaRPr lang="en-US" b="1" dirty="0">
              <a:solidFill>
                <a:srgbClr val="FFFF00"/>
              </a:solidFill>
            </a:endParaRPr>
          </a:p>
        </p:txBody>
      </p:sp>
      <p:sp>
        <p:nvSpPr>
          <p:cNvPr id="3" name="Content Placeholder 2"/>
          <p:cNvSpPr>
            <a:spLocks noGrp="1"/>
          </p:cNvSpPr>
          <p:nvPr>
            <p:ph idx="1"/>
          </p:nvPr>
        </p:nvSpPr>
        <p:spPr/>
        <p:txBody>
          <a:bodyPr>
            <a:normAutofit fontScale="92500"/>
          </a:bodyPr>
          <a:lstStyle/>
          <a:p>
            <a:r>
              <a:rPr lang="en-US" dirty="0" smtClean="0"/>
              <a:t>Colons are best used to introduce a quote or a lists.</a:t>
            </a:r>
          </a:p>
          <a:p>
            <a:r>
              <a:rPr lang="en-US" dirty="0" smtClean="0"/>
              <a:t>Judge Judy game me a menacing look: “Who the hell do you think you are?” she asked. </a:t>
            </a:r>
          </a:p>
          <a:p>
            <a:r>
              <a:rPr lang="en-US" dirty="0" smtClean="0"/>
              <a:t>The things I miss about living in Hawaii are endless: big waves, waterfalls, luaus, emerald-topped mountains, fishing for my dinner, and even the traffic, as cars were always stopping along the highway to observe a breaching whale.</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Semicolons</a:t>
            </a:r>
            <a:endParaRPr lang="en-US" b="1" dirty="0">
              <a:solidFill>
                <a:srgbClr val="FFFF00"/>
              </a:solidFill>
            </a:endParaRPr>
          </a:p>
        </p:txBody>
      </p:sp>
      <p:sp>
        <p:nvSpPr>
          <p:cNvPr id="3" name="Content Placeholder 2"/>
          <p:cNvSpPr>
            <a:spLocks noGrp="1"/>
          </p:cNvSpPr>
          <p:nvPr>
            <p:ph idx="1"/>
          </p:nvPr>
        </p:nvSpPr>
        <p:spPr/>
        <p:txBody>
          <a:bodyPr/>
          <a:lstStyle/>
          <a:p>
            <a:r>
              <a:rPr lang="en-US" dirty="0" smtClean="0"/>
              <a:t>Unless you are 100% positive that you know how to use them, or unless Microsoft Word inserts them for you, avoid semicolons at all costs. </a:t>
            </a:r>
            <a:endParaRPr lang="en-US" dirty="0"/>
          </a:p>
        </p:txBody>
      </p:sp>
    </p:spTree>
    <p:extLst>
      <p:ext uri="{BB962C8B-B14F-4D97-AF65-F5344CB8AC3E}">
        <p14:creationId xmlns:p14="http://schemas.microsoft.com/office/powerpoint/2010/main" val="180415323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A STRUCTURED THESIS</a:t>
            </a:r>
            <a:endParaRPr lang="en-US" b="1" dirty="0">
              <a:solidFill>
                <a:srgbClr val="FFFF00"/>
              </a:solidFill>
            </a:endParaRPr>
          </a:p>
        </p:txBody>
      </p:sp>
      <p:sp>
        <p:nvSpPr>
          <p:cNvPr id="3" name="Content Placeholder 2"/>
          <p:cNvSpPr>
            <a:spLocks noGrp="1"/>
          </p:cNvSpPr>
          <p:nvPr>
            <p:ph idx="1"/>
          </p:nvPr>
        </p:nvSpPr>
        <p:spPr/>
        <p:txBody>
          <a:bodyPr/>
          <a:lstStyle/>
          <a:p>
            <a:r>
              <a:rPr lang="en-US" dirty="0" smtClean="0"/>
              <a:t>Canada is the best country in the world because it offers many great resources such as the following: </a:t>
            </a:r>
            <a:r>
              <a:rPr lang="en-US" b="1" dirty="0" smtClean="0">
                <a:solidFill>
                  <a:srgbClr val="FFFF00"/>
                </a:solidFill>
              </a:rPr>
              <a:t>free health care</a:t>
            </a:r>
            <a:r>
              <a:rPr lang="en-US" dirty="0" smtClean="0"/>
              <a:t>, </a:t>
            </a:r>
            <a:r>
              <a:rPr lang="en-US" b="1" dirty="0" smtClean="0">
                <a:solidFill>
                  <a:srgbClr val="FF0000"/>
                </a:solidFill>
              </a:rPr>
              <a:t>high quality education</a:t>
            </a:r>
            <a:r>
              <a:rPr lang="en-US" dirty="0" smtClean="0"/>
              <a:t>, and </a:t>
            </a:r>
            <a:r>
              <a:rPr lang="en-US" b="1" dirty="0" smtClean="0">
                <a:solidFill>
                  <a:srgbClr val="CCFFCC"/>
                </a:solidFill>
              </a:rPr>
              <a:t>well-organized cities</a:t>
            </a:r>
            <a:r>
              <a:rPr lang="en-US" dirty="0" smtClean="0"/>
              <a:t>.</a:t>
            </a:r>
            <a:endParaRPr lang="en-US" dirty="0"/>
          </a:p>
        </p:txBody>
      </p:sp>
    </p:spTree>
    <p:extLst>
      <p:ext uri="{BB962C8B-B14F-4D97-AF65-F5344CB8AC3E}">
        <p14:creationId xmlns:p14="http://schemas.microsoft.com/office/powerpoint/2010/main" val="427308748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Possessives</a:t>
            </a:r>
            <a:endParaRPr lang="en-US" b="1" dirty="0">
              <a:solidFill>
                <a:srgbClr val="FFFF00"/>
              </a:solidFill>
            </a:endParaRPr>
          </a:p>
        </p:txBody>
      </p:sp>
      <p:sp>
        <p:nvSpPr>
          <p:cNvPr id="3" name="Content Placeholder 2"/>
          <p:cNvSpPr>
            <a:spLocks noGrp="1"/>
          </p:cNvSpPr>
          <p:nvPr>
            <p:ph idx="1"/>
          </p:nvPr>
        </p:nvSpPr>
        <p:spPr/>
        <p:txBody>
          <a:bodyPr/>
          <a:lstStyle/>
          <a:p>
            <a:r>
              <a:rPr lang="en-US" dirty="0" smtClean="0"/>
              <a:t>When a noun is possessive, it gets an apostrophe.</a:t>
            </a:r>
          </a:p>
          <a:p>
            <a:r>
              <a:rPr lang="en-US" dirty="0" smtClean="0"/>
              <a:t>My mother’s cooking</a:t>
            </a:r>
          </a:p>
          <a:p>
            <a:r>
              <a:rPr lang="en-US" dirty="0" smtClean="0"/>
              <a:t>My best friend’s dog</a:t>
            </a:r>
          </a:p>
          <a:p>
            <a:r>
              <a:rPr lang="en-US" dirty="0" smtClean="0"/>
              <a:t>The car’s engine</a:t>
            </a:r>
          </a:p>
          <a:p>
            <a:r>
              <a:rPr lang="en-US" dirty="0" smtClean="0"/>
              <a:t>President Obama’s speech about Russia’s diplomatic efforts in Syria.</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THERE, THEIR, THEY’RE</a:t>
            </a:r>
            <a:endParaRPr lang="en-US" b="1" dirty="0">
              <a:solidFill>
                <a:srgbClr val="FFFF00"/>
              </a:solidFill>
            </a:endParaRPr>
          </a:p>
        </p:txBody>
      </p:sp>
      <p:sp>
        <p:nvSpPr>
          <p:cNvPr id="3" name="Content Placeholder 2"/>
          <p:cNvSpPr>
            <a:spLocks noGrp="1"/>
          </p:cNvSpPr>
          <p:nvPr>
            <p:ph idx="1"/>
          </p:nvPr>
        </p:nvSpPr>
        <p:spPr/>
        <p:txBody>
          <a:bodyPr/>
          <a:lstStyle/>
          <a:p>
            <a:r>
              <a:rPr lang="en-US" sz="4000" b="1" dirty="0" smtClean="0"/>
              <a:t>There are three different forms of the word “there.” Learn them, love them, live them!</a:t>
            </a:r>
          </a:p>
          <a:p>
            <a:r>
              <a:rPr lang="en-US" dirty="0" smtClean="0"/>
              <a:t>There</a:t>
            </a:r>
          </a:p>
          <a:p>
            <a:r>
              <a:rPr lang="en-US" dirty="0" smtClean="0"/>
              <a:t>Their</a:t>
            </a:r>
          </a:p>
          <a:p>
            <a:r>
              <a:rPr lang="en-US" dirty="0" smtClean="0"/>
              <a:t>They’re</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CONTRACTIONS</a:t>
            </a:r>
            <a:endParaRPr lang="en-US" b="1" dirty="0">
              <a:solidFill>
                <a:srgbClr val="FFFF00"/>
              </a:solidFill>
            </a:endParaRPr>
          </a:p>
        </p:txBody>
      </p:sp>
      <p:sp>
        <p:nvSpPr>
          <p:cNvPr id="3" name="Content Placeholder 2"/>
          <p:cNvSpPr>
            <a:spLocks noGrp="1"/>
          </p:cNvSpPr>
          <p:nvPr>
            <p:ph idx="1"/>
          </p:nvPr>
        </p:nvSpPr>
        <p:spPr/>
        <p:txBody>
          <a:bodyPr/>
          <a:lstStyle/>
          <a:p>
            <a:r>
              <a:rPr lang="en-US" dirty="0" smtClean="0"/>
              <a:t>In academic writing, it’s best to get rid of your contractions and write them out. This improves the flow of the paper.</a:t>
            </a:r>
          </a:p>
          <a:p>
            <a:r>
              <a:rPr lang="en-US" dirty="0" smtClean="0"/>
              <a:t>We’re = We are</a:t>
            </a:r>
          </a:p>
          <a:p>
            <a:r>
              <a:rPr lang="en-US" dirty="0" smtClean="0"/>
              <a:t>They’re = They are</a:t>
            </a:r>
          </a:p>
          <a:p>
            <a:r>
              <a:rPr lang="en-US" dirty="0" smtClean="0"/>
              <a:t>Isn’t = Is not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It’s </a:t>
            </a:r>
            <a:r>
              <a:rPr lang="en-US" b="1" dirty="0" err="1" smtClean="0">
                <a:solidFill>
                  <a:srgbClr val="FFFF00"/>
                </a:solidFill>
              </a:rPr>
              <a:t>vs</a:t>
            </a:r>
            <a:r>
              <a:rPr lang="en-US" b="1" dirty="0" smtClean="0">
                <a:solidFill>
                  <a:srgbClr val="FFFF00"/>
                </a:solidFill>
              </a:rPr>
              <a:t> its</a:t>
            </a:r>
            <a:endParaRPr lang="en-US" b="1" dirty="0">
              <a:solidFill>
                <a:srgbClr val="FFFF00"/>
              </a:solidFill>
            </a:endParaRPr>
          </a:p>
        </p:txBody>
      </p:sp>
      <p:sp>
        <p:nvSpPr>
          <p:cNvPr id="3" name="Content Placeholder 2"/>
          <p:cNvSpPr>
            <a:spLocks noGrp="1"/>
          </p:cNvSpPr>
          <p:nvPr>
            <p:ph idx="1"/>
          </p:nvPr>
        </p:nvSpPr>
        <p:spPr/>
        <p:txBody>
          <a:bodyPr/>
          <a:lstStyle/>
          <a:p>
            <a:r>
              <a:rPr lang="en-US" b="1" dirty="0" smtClean="0">
                <a:solidFill>
                  <a:srgbClr val="FFFF00"/>
                </a:solidFill>
              </a:rPr>
              <a:t>It’s </a:t>
            </a:r>
            <a:r>
              <a:rPr lang="en-US" b="1" dirty="0" smtClean="0"/>
              <a:t>equals “it is”</a:t>
            </a:r>
          </a:p>
          <a:p>
            <a:r>
              <a:rPr lang="en-US" i="1" dirty="0" smtClean="0"/>
              <a:t>Although the car is newer, </a:t>
            </a:r>
            <a:r>
              <a:rPr lang="en-US" b="1" i="1" dirty="0" smtClean="0">
                <a:solidFill>
                  <a:srgbClr val="FFFF00"/>
                </a:solidFill>
              </a:rPr>
              <a:t>it’s</a:t>
            </a:r>
            <a:r>
              <a:rPr lang="en-US" i="1" dirty="0" smtClean="0"/>
              <a:t> still a piece of junk.</a:t>
            </a:r>
          </a:p>
          <a:p>
            <a:r>
              <a:rPr lang="en-US" b="1" dirty="0" smtClean="0">
                <a:solidFill>
                  <a:srgbClr val="FFFF00"/>
                </a:solidFill>
              </a:rPr>
              <a:t>Its </a:t>
            </a:r>
            <a:r>
              <a:rPr lang="en-US" b="1" dirty="0" smtClean="0"/>
              <a:t>is the possessive form of its</a:t>
            </a:r>
          </a:p>
          <a:p>
            <a:r>
              <a:rPr lang="en-US" dirty="0" smtClean="0"/>
              <a:t> </a:t>
            </a:r>
            <a:r>
              <a:rPr lang="en-US" i="1" dirty="0" smtClean="0"/>
              <a:t>The state of Florida, with </a:t>
            </a:r>
            <a:r>
              <a:rPr lang="en-US" b="1" i="1" dirty="0" smtClean="0">
                <a:solidFill>
                  <a:srgbClr val="FFFF00"/>
                </a:solidFill>
              </a:rPr>
              <a:t>its</a:t>
            </a:r>
            <a:r>
              <a:rPr lang="en-US" i="1" dirty="0" smtClean="0"/>
              <a:t> incessant summer flat spells, is one of the worst states for surfing.</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TIGHTEN UP</a:t>
            </a:r>
            <a:endParaRPr lang="en-US" b="1" dirty="0">
              <a:solidFill>
                <a:srgbClr val="FFFF00"/>
              </a:solidFill>
            </a:endParaRPr>
          </a:p>
        </p:txBody>
      </p:sp>
      <p:sp>
        <p:nvSpPr>
          <p:cNvPr id="3" name="Content Placeholder 2"/>
          <p:cNvSpPr>
            <a:spLocks noGrp="1"/>
          </p:cNvSpPr>
          <p:nvPr>
            <p:ph idx="1"/>
          </p:nvPr>
        </p:nvSpPr>
        <p:spPr/>
        <p:txBody>
          <a:bodyPr/>
          <a:lstStyle/>
          <a:p>
            <a:r>
              <a:rPr lang="en-US" dirty="0" smtClean="0"/>
              <a:t>Good writing is tight writing. A good writer says as much as possible, with as few words as possible. Use an academic vocabulary. Words such as major, big, little, people, can all be replaced with a thesaurus.</a:t>
            </a:r>
          </a:p>
          <a:p>
            <a:pPr marL="0" indent="0">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HUH? (DON’T WRITE LIKE THIS)</a:t>
            </a:r>
            <a:endParaRPr lang="en-US" b="1" dirty="0">
              <a:solidFill>
                <a:srgbClr val="FFFF00"/>
              </a:solidFill>
            </a:endParaRPr>
          </a:p>
        </p:txBody>
      </p:sp>
      <p:sp>
        <p:nvSpPr>
          <p:cNvPr id="3" name="Content Placeholder 2"/>
          <p:cNvSpPr>
            <a:spLocks noGrp="1"/>
          </p:cNvSpPr>
          <p:nvPr>
            <p:ph idx="1"/>
          </p:nvPr>
        </p:nvSpPr>
        <p:spPr/>
        <p:txBody>
          <a:bodyPr>
            <a:normAutofit lnSpcReduction="10000"/>
          </a:bodyPr>
          <a:lstStyle/>
          <a:p>
            <a:r>
              <a:rPr lang="en-US" dirty="0"/>
              <a:t>Technology harms people’s ability to communicate. In today’s society, with how much time everyone spends texting instead of talking, this harms the way people connect with others. People spend so much time with technology that they don’t talk to one another anymore. Technology is part of the problem why people have trouble communicating. Social media and technology is inhibiting people from getting across to each other.</a:t>
            </a:r>
          </a:p>
        </p:txBody>
      </p:sp>
    </p:spTree>
    <p:extLst>
      <p:ext uri="{BB962C8B-B14F-4D97-AF65-F5344CB8AC3E}">
        <p14:creationId xmlns:p14="http://schemas.microsoft.com/office/powerpoint/2010/main" val="227258675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FF00"/>
                </a:solidFill>
              </a:rPr>
              <a:t>EVERY WORD</a:t>
            </a:r>
            <a:r>
              <a:rPr lang="en-US" b="1" dirty="0" smtClean="0">
                <a:solidFill>
                  <a:srgbClr val="FFFF00"/>
                </a:solidFill>
              </a:rPr>
              <a:t>: </a:t>
            </a:r>
            <a:r>
              <a:rPr lang="en-US" b="1" i="1" dirty="0" smtClean="0">
                <a:solidFill>
                  <a:srgbClr val="FFFF00"/>
                </a:solidFill>
              </a:rPr>
              <a:t>WRITE WITH A THESAURUS</a:t>
            </a:r>
            <a:endParaRPr lang="en-US" b="1" i="1" dirty="0">
              <a:solidFill>
                <a:srgbClr val="FFFF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When you use a thesaurus, you write better, you just do. </a:t>
            </a:r>
          </a:p>
          <a:p>
            <a:r>
              <a:rPr lang="en-US" b="1" i="1" dirty="0" smtClean="0">
                <a:solidFill>
                  <a:srgbClr val="CCFFCC"/>
                </a:solidFill>
              </a:rPr>
              <a:t>Johnson </a:t>
            </a:r>
            <a:r>
              <a:rPr lang="en-US" b="1" i="1" dirty="0" smtClean="0">
                <a:solidFill>
                  <a:srgbClr val="FFFF00"/>
                </a:solidFill>
              </a:rPr>
              <a:t>thinks</a:t>
            </a:r>
            <a:r>
              <a:rPr lang="en-US" b="1" i="1" dirty="0" smtClean="0">
                <a:solidFill>
                  <a:srgbClr val="CCFFCC"/>
                </a:solidFill>
              </a:rPr>
              <a:t> feedback can be a </a:t>
            </a:r>
            <a:r>
              <a:rPr lang="en-US" b="1" i="1" dirty="0" smtClean="0">
                <a:solidFill>
                  <a:srgbClr val="FFFF00"/>
                </a:solidFill>
              </a:rPr>
              <a:t>problem</a:t>
            </a:r>
            <a:r>
              <a:rPr lang="en-US" b="1" i="1" dirty="0" smtClean="0">
                <a:solidFill>
                  <a:srgbClr val="CCFFCC"/>
                </a:solidFill>
              </a:rPr>
              <a:t> for the media</a:t>
            </a:r>
            <a:r>
              <a:rPr lang="en-US" i="1" dirty="0" smtClean="0">
                <a:solidFill>
                  <a:srgbClr val="CCFFCC"/>
                </a:solidFill>
              </a:rPr>
              <a:t>. </a:t>
            </a:r>
          </a:p>
          <a:p>
            <a:r>
              <a:rPr lang="en-US" dirty="0" smtClean="0"/>
              <a:t>Problem: thesaurus results = noun</a:t>
            </a:r>
            <a:r>
              <a:rPr lang="en-US" b="1" dirty="0" smtClean="0"/>
              <a:t>1 </a:t>
            </a:r>
            <a:r>
              <a:rPr lang="en-US" b="1" i="1" dirty="0" smtClean="0"/>
              <a:t>they ran into a problem: </a:t>
            </a:r>
            <a:r>
              <a:rPr lang="en-US" b="1" dirty="0" smtClean="0"/>
              <a:t>difficulty, trouble, worry, complication, difficult situation; snag, hitch, drawback, stumbling block, obstacle, hurdle, hiccup, setback, catch; predicament, plight; misfortune, mishap, misadventure; dilemma, </a:t>
            </a:r>
            <a:r>
              <a:rPr lang="en-US" b="1" dirty="0" smtClean="0">
                <a:solidFill>
                  <a:srgbClr val="FFFF00"/>
                </a:solidFill>
              </a:rPr>
              <a:t>quandary; </a:t>
            </a:r>
            <a:r>
              <a:rPr lang="en-US" b="1" dirty="0" smtClean="0"/>
              <a:t>informal headache, nightmare.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FF00"/>
                </a:solidFill>
              </a:rPr>
              <a:t>EVERY WORD</a:t>
            </a:r>
            <a:r>
              <a:rPr lang="en-US" b="1" dirty="0" smtClean="0">
                <a:solidFill>
                  <a:srgbClr val="FFFF00"/>
                </a:solidFill>
              </a:rPr>
              <a:t>: </a:t>
            </a:r>
            <a:r>
              <a:rPr lang="en-US" b="1" i="1" dirty="0" smtClean="0">
                <a:solidFill>
                  <a:srgbClr val="FFFF00"/>
                </a:solidFill>
              </a:rPr>
              <a:t>WRITE WITH A THESAURUS AND MINIMZE</a:t>
            </a:r>
            <a:endParaRPr lang="en-US" dirty="0"/>
          </a:p>
        </p:txBody>
      </p:sp>
      <p:sp>
        <p:nvSpPr>
          <p:cNvPr id="3" name="Content Placeholder 2"/>
          <p:cNvSpPr>
            <a:spLocks noGrp="1"/>
          </p:cNvSpPr>
          <p:nvPr>
            <p:ph idx="1"/>
          </p:nvPr>
        </p:nvSpPr>
        <p:spPr/>
        <p:txBody>
          <a:bodyPr>
            <a:normAutofit lnSpcReduction="10000"/>
          </a:bodyPr>
          <a:lstStyle/>
          <a:p>
            <a:r>
              <a:rPr lang="en-US" b="1" i="1" dirty="0" smtClean="0">
                <a:solidFill>
                  <a:srgbClr val="CCFFCC"/>
                </a:solidFill>
              </a:rPr>
              <a:t>Johnson </a:t>
            </a:r>
            <a:r>
              <a:rPr lang="en-US" b="1" i="1" dirty="0" smtClean="0">
                <a:solidFill>
                  <a:srgbClr val="FFFF00"/>
                </a:solidFill>
              </a:rPr>
              <a:t>thinks</a:t>
            </a:r>
            <a:r>
              <a:rPr lang="en-US" b="1" i="1" dirty="0" smtClean="0">
                <a:solidFill>
                  <a:srgbClr val="CCFFCC"/>
                </a:solidFill>
              </a:rPr>
              <a:t> feedback can be a </a:t>
            </a:r>
            <a:r>
              <a:rPr lang="en-US" b="1" i="1" dirty="0" smtClean="0">
                <a:solidFill>
                  <a:srgbClr val="FFFF00"/>
                </a:solidFill>
              </a:rPr>
              <a:t>problem</a:t>
            </a:r>
            <a:r>
              <a:rPr lang="en-US" b="1" i="1" dirty="0" smtClean="0">
                <a:solidFill>
                  <a:srgbClr val="CCFFCC"/>
                </a:solidFill>
              </a:rPr>
              <a:t> for the media</a:t>
            </a:r>
            <a:r>
              <a:rPr lang="en-US" i="1" dirty="0" smtClean="0">
                <a:solidFill>
                  <a:srgbClr val="CCFFCC"/>
                </a:solidFill>
              </a:rPr>
              <a:t>. </a:t>
            </a:r>
          </a:p>
          <a:p>
            <a:r>
              <a:rPr lang="en-US" b="1" i="1" dirty="0" smtClean="0">
                <a:solidFill>
                  <a:srgbClr val="CCFFCC"/>
                </a:solidFill>
              </a:rPr>
              <a:t>Johnson </a:t>
            </a:r>
            <a:r>
              <a:rPr lang="en-US" b="1" i="1" dirty="0" smtClean="0">
                <a:solidFill>
                  <a:srgbClr val="FFFF00"/>
                </a:solidFill>
              </a:rPr>
              <a:t>theorizes</a:t>
            </a:r>
            <a:r>
              <a:rPr lang="en-US" b="1" i="1" dirty="0" smtClean="0">
                <a:solidFill>
                  <a:srgbClr val="CCFFCC"/>
                </a:solidFill>
              </a:rPr>
              <a:t> that feedback can be a </a:t>
            </a:r>
            <a:r>
              <a:rPr lang="en-US" b="1" i="1" dirty="0" smtClean="0">
                <a:solidFill>
                  <a:srgbClr val="FFFF00"/>
                </a:solidFill>
              </a:rPr>
              <a:t>quandary</a:t>
            </a:r>
            <a:r>
              <a:rPr lang="en-US" b="1" i="1" dirty="0" smtClean="0">
                <a:solidFill>
                  <a:srgbClr val="CCFFCC"/>
                </a:solidFill>
              </a:rPr>
              <a:t> for the media</a:t>
            </a:r>
            <a:r>
              <a:rPr lang="en-US" i="1" dirty="0" smtClean="0">
                <a:solidFill>
                  <a:srgbClr val="CCFFCC"/>
                </a:solidFill>
              </a:rPr>
              <a:t>.</a:t>
            </a:r>
          </a:p>
          <a:p>
            <a:r>
              <a:rPr lang="en-US" dirty="0" smtClean="0"/>
              <a:t>Here, I’m including the word “that” because  it is an antecedent that improves the flow of the sentence. But often, </a:t>
            </a:r>
            <a:r>
              <a:rPr lang="en-US" b="1" u="sng" dirty="0" smtClean="0">
                <a:solidFill>
                  <a:srgbClr val="FFFF00"/>
                </a:solidFill>
              </a:rPr>
              <a:t>the word “that” is overused and  usually unnecessary.  </a:t>
            </a:r>
            <a:r>
              <a:rPr lang="en-US" b="1" dirty="0" smtClean="0">
                <a:solidFill>
                  <a:srgbClr val="FFFF00"/>
                </a:solidFill>
              </a:rPr>
              <a:t>The same is true for the word “major.”</a:t>
            </a:r>
            <a:endParaRPr lang="en-US" b="1" i="1" dirty="0" smtClean="0">
              <a:solidFill>
                <a:srgbClr val="FFFF00"/>
              </a:solidFill>
            </a:endParaRPr>
          </a:p>
          <a:p>
            <a:endParaRPr lang="en-US" i="1" dirty="0" smtClean="0">
              <a:solidFill>
                <a:srgbClr val="CCFFCC"/>
              </a:solidFill>
            </a:endParaRP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STILL NOT FINISHED</a:t>
            </a:r>
            <a:endParaRPr lang="en-US" b="1" dirty="0">
              <a:solidFill>
                <a:srgbClr val="FFFF00"/>
              </a:solidFill>
            </a:endParaRPr>
          </a:p>
        </p:txBody>
      </p:sp>
      <p:sp>
        <p:nvSpPr>
          <p:cNvPr id="3" name="Content Placeholder 2"/>
          <p:cNvSpPr>
            <a:spLocks noGrp="1"/>
          </p:cNvSpPr>
          <p:nvPr>
            <p:ph idx="1"/>
          </p:nvPr>
        </p:nvSpPr>
        <p:spPr/>
        <p:txBody>
          <a:bodyPr/>
          <a:lstStyle/>
          <a:p>
            <a:r>
              <a:rPr lang="en-US" b="1" i="1" dirty="0" smtClean="0">
                <a:solidFill>
                  <a:srgbClr val="CCFFCC"/>
                </a:solidFill>
              </a:rPr>
              <a:t>Johnson </a:t>
            </a:r>
            <a:r>
              <a:rPr lang="en-US" b="1" i="1" dirty="0" smtClean="0">
                <a:solidFill>
                  <a:srgbClr val="FFFF00"/>
                </a:solidFill>
              </a:rPr>
              <a:t>theorizes</a:t>
            </a:r>
            <a:r>
              <a:rPr lang="en-US" b="1" i="1" dirty="0" smtClean="0">
                <a:solidFill>
                  <a:srgbClr val="CCFFCC"/>
                </a:solidFill>
              </a:rPr>
              <a:t> that feedback can be a </a:t>
            </a:r>
            <a:r>
              <a:rPr lang="en-US" b="1" i="1" dirty="0" smtClean="0">
                <a:solidFill>
                  <a:srgbClr val="FFFF00"/>
                </a:solidFill>
              </a:rPr>
              <a:t>quandary</a:t>
            </a:r>
            <a:r>
              <a:rPr lang="en-US" b="1" i="1" dirty="0" smtClean="0">
                <a:solidFill>
                  <a:srgbClr val="CCFFCC"/>
                </a:solidFill>
              </a:rPr>
              <a:t> for the media</a:t>
            </a:r>
            <a:r>
              <a:rPr lang="en-US" i="1" dirty="0" smtClean="0">
                <a:solidFill>
                  <a:srgbClr val="CCFFCC"/>
                </a:solidFill>
              </a:rPr>
              <a:t>.</a:t>
            </a:r>
          </a:p>
          <a:p>
            <a:r>
              <a:rPr lang="en-US" dirty="0" smtClean="0"/>
              <a:t>“can be a” must have a more scholarly, academic delivery mechanism.</a:t>
            </a:r>
            <a:r>
              <a:rPr lang="en-US" b="1" i="1" dirty="0" smtClean="0">
                <a:solidFill>
                  <a:srgbClr val="CCFFCC"/>
                </a:solidFill>
              </a:rPr>
              <a:t> </a:t>
            </a:r>
          </a:p>
          <a:p>
            <a:r>
              <a:rPr lang="en-US" b="1" i="1" dirty="0" smtClean="0">
                <a:solidFill>
                  <a:srgbClr val="CCFFCC"/>
                </a:solidFill>
              </a:rPr>
              <a:t>Johnson </a:t>
            </a:r>
            <a:r>
              <a:rPr lang="en-US" b="1" i="1" dirty="0" smtClean="0">
                <a:solidFill>
                  <a:srgbClr val="FFFF00"/>
                </a:solidFill>
              </a:rPr>
              <a:t>theorizes</a:t>
            </a:r>
            <a:r>
              <a:rPr lang="en-US" b="1" i="1" dirty="0" smtClean="0">
                <a:solidFill>
                  <a:srgbClr val="CCFFCC"/>
                </a:solidFill>
              </a:rPr>
              <a:t> that feedback </a:t>
            </a:r>
            <a:r>
              <a:rPr lang="en-US" b="1" i="1" dirty="0" smtClean="0">
                <a:solidFill>
                  <a:srgbClr val="FFFF00"/>
                </a:solidFill>
              </a:rPr>
              <a:t>presents</a:t>
            </a:r>
            <a:r>
              <a:rPr lang="en-US" b="1" i="1" dirty="0" smtClean="0">
                <a:solidFill>
                  <a:srgbClr val="CCFFCC"/>
                </a:solidFill>
              </a:rPr>
              <a:t> a </a:t>
            </a:r>
            <a:r>
              <a:rPr lang="en-US" b="1" i="1" dirty="0" smtClean="0">
                <a:solidFill>
                  <a:srgbClr val="FFFF00"/>
                </a:solidFill>
              </a:rPr>
              <a:t>quandary</a:t>
            </a:r>
            <a:r>
              <a:rPr lang="en-US" b="1" i="1" dirty="0" smtClean="0">
                <a:solidFill>
                  <a:srgbClr val="CCFFCC"/>
                </a:solidFill>
              </a:rPr>
              <a:t> for the media</a:t>
            </a:r>
            <a:r>
              <a:rPr lang="en-US" i="1" dirty="0" smtClean="0">
                <a:solidFill>
                  <a:srgbClr val="CCFFCC"/>
                </a:solidFill>
              </a:rPr>
              <a:t>.</a:t>
            </a:r>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REANALYZE EVERY SENTENCE</a:t>
            </a:r>
            <a:endParaRPr lang="en-US" b="1" dirty="0">
              <a:solidFill>
                <a:srgbClr val="FFFF00"/>
              </a:solidFill>
            </a:endParaRPr>
          </a:p>
        </p:txBody>
      </p:sp>
      <p:sp>
        <p:nvSpPr>
          <p:cNvPr id="3" name="Content Placeholder 2"/>
          <p:cNvSpPr>
            <a:spLocks noGrp="1"/>
          </p:cNvSpPr>
          <p:nvPr>
            <p:ph idx="1"/>
          </p:nvPr>
        </p:nvSpPr>
        <p:spPr/>
        <p:txBody>
          <a:bodyPr/>
          <a:lstStyle/>
          <a:p>
            <a:r>
              <a:rPr lang="en-US" b="1" dirty="0" smtClean="0"/>
              <a:t>Omit </a:t>
            </a:r>
            <a:r>
              <a:rPr lang="en-US" b="1" dirty="0"/>
              <a:t>needless words. Vigorous writing is concise. A sentence should contain no unnecessary words, a paragraph no unnecessary sentences, for the same reason that a drawing should have no unnecessary lines and a machine no unnecessary parts</a:t>
            </a:r>
            <a:r>
              <a:rPr lang="en-US" b="1" dirty="0" smtClean="0"/>
              <a:t>.</a:t>
            </a:r>
            <a:r>
              <a:rPr lang="en-US" dirty="0" smtClean="0"/>
              <a:t> </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WHERE IS MY THESIS LOCATED?</a:t>
            </a:r>
            <a:endParaRPr lang="en-US" b="1" dirty="0">
              <a:solidFill>
                <a:srgbClr val="FFFF00"/>
              </a:solidFill>
            </a:endParaRPr>
          </a:p>
        </p:txBody>
      </p:sp>
      <p:sp>
        <p:nvSpPr>
          <p:cNvPr id="3" name="Content Placeholder 2"/>
          <p:cNvSpPr>
            <a:spLocks noGrp="1"/>
          </p:cNvSpPr>
          <p:nvPr>
            <p:ph idx="1"/>
          </p:nvPr>
        </p:nvSpPr>
        <p:spPr/>
        <p:txBody>
          <a:bodyPr/>
          <a:lstStyle/>
          <a:p>
            <a:r>
              <a:rPr lang="en-US" dirty="0" smtClean="0"/>
              <a:t>The thesis is located towards the very end of your opening paragraph.</a:t>
            </a:r>
            <a:endParaRPr lang="en-US" dirty="0"/>
          </a:p>
        </p:txBody>
      </p:sp>
    </p:spTree>
    <p:extLst>
      <p:ext uri="{BB962C8B-B14F-4D97-AF65-F5344CB8AC3E}">
        <p14:creationId xmlns:p14="http://schemas.microsoft.com/office/powerpoint/2010/main" val="822572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RECAP</a:t>
            </a:r>
            <a:endParaRPr lang="en-US" b="1" dirty="0">
              <a:solidFill>
                <a:srgbClr val="FFFF00"/>
              </a:solidFill>
            </a:endParaRPr>
          </a:p>
        </p:txBody>
      </p:sp>
      <p:sp>
        <p:nvSpPr>
          <p:cNvPr id="3" name="Content Placeholder 2"/>
          <p:cNvSpPr>
            <a:spLocks noGrp="1"/>
          </p:cNvSpPr>
          <p:nvPr>
            <p:ph idx="1"/>
          </p:nvPr>
        </p:nvSpPr>
        <p:spPr/>
        <p:txBody>
          <a:bodyPr>
            <a:normAutofit fontScale="92500" lnSpcReduction="10000"/>
          </a:bodyPr>
          <a:lstStyle/>
          <a:p>
            <a:r>
              <a:rPr lang="en-US" b="1" u="sng" dirty="0" smtClean="0"/>
              <a:t>13</a:t>
            </a:r>
            <a:r>
              <a:rPr lang="en-US" b="1" u="sng" baseline="30000" dirty="0" smtClean="0"/>
              <a:t>th</a:t>
            </a:r>
            <a:r>
              <a:rPr lang="en-US" b="1" u="sng" dirty="0" smtClean="0"/>
              <a:t> Grade Level Sentence</a:t>
            </a:r>
          </a:p>
          <a:p>
            <a:pPr>
              <a:buNone/>
            </a:pPr>
            <a:r>
              <a:rPr lang="en-US" b="1" dirty="0" smtClean="0"/>
              <a:t> </a:t>
            </a:r>
            <a:r>
              <a:rPr lang="en-US" b="1" i="1" dirty="0" smtClean="0">
                <a:solidFill>
                  <a:srgbClr val="CCFFCC"/>
                </a:solidFill>
              </a:rPr>
              <a:t>Johnson </a:t>
            </a:r>
            <a:r>
              <a:rPr lang="en-US" b="1" i="1" dirty="0" smtClean="0">
                <a:solidFill>
                  <a:srgbClr val="FFFF00"/>
                </a:solidFill>
              </a:rPr>
              <a:t>thinks</a:t>
            </a:r>
            <a:r>
              <a:rPr lang="en-US" b="1" i="1" dirty="0" smtClean="0">
                <a:solidFill>
                  <a:srgbClr val="CCFFCC"/>
                </a:solidFill>
              </a:rPr>
              <a:t> feedback can be a </a:t>
            </a:r>
            <a:r>
              <a:rPr lang="en-US" b="1" i="1" dirty="0" smtClean="0">
                <a:solidFill>
                  <a:srgbClr val="FFFF00"/>
                </a:solidFill>
              </a:rPr>
              <a:t>problem</a:t>
            </a:r>
            <a:r>
              <a:rPr lang="en-US" b="1" i="1" dirty="0" smtClean="0">
                <a:solidFill>
                  <a:srgbClr val="CCFFCC"/>
                </a:solidFill>
              </a:rPr>
              <a:t> for the media.</a:t>
            </a:r>
          </a:p>
          <a:p>
            <a:pPr>
              <a:buNone/>
            </a:pPr>
            <a:r>
              <a:rPr lang="en-US" b="1" i="1" dirty="0" smtClean="0">
                <a:solidFill>
                  <a:srgbClr val="CCFFCC"/>
                </a:solidFill>
              </a:rPr>
              <a:t> </a:t>
            </a:r>
            <a:r>
              <a:rPr lang="en-US" b="1" u="sng" dirty="0" smtClean="0"/>
              <a:t>College Level Sentence</a:t>
            </a:r>
          </a:p>
          <a:p>
            <a:pPr>
              <a:buNone/>
            </a:pPr>
            <a:r>
              <a:rPr lang="en-US" b="1" i="1" dirty="0" smtClean="0">
                <a:solidFill>
                  <a:srgbClr val="CCFFCC"/>
                </a:solidFill>
              </a:rPr>
              <a:t>Johnson </a:t>
            </a:r>
            <a:r>
              <a:rPr lang="en-US" b="1" i="1" dirty="0" smtClean="0">
                <a:solidFill>
                  <a:srgbClr val="FFFF00"/>
                </a:solidFill>
              </a:rPr>
              <a:t>theorizes</a:t>
            </a:r>
            <a:r>
              <a:rPr lang="en-US" b="1" i="1" dirty="0" smtClean="0">
                <a:solidFill>
                  <a:srgbClr val="CCFFCC"/>
                </a:solidFill>
              </a:rPr>
              <a:t> that feedback can be a </a:t>
            </a:r>
            <a:r>
              <a:rPr lang="en-US" b="1" i="1" dirty="0" smtClean="0">
                <a:solidFill>
                  <a:srgbClr val="FFFF00"/>
                </a:solidFill>
              </a:rPr>
              <a:t>quandary</a:t>
            </a:r>
            <a:r>
              <a:rPr lang="en-US" b="1" i="1" dirty="0" smtClean="0">
                <a:solidFill>
                  <a:srgbClr val="CCFFCC"/>
                </a:solidFill>
              </a:rPr>
              <a:t> for the media</a:t>
            </a:r>
            <a:r>
              <a:rPr lang="en-US" i="1" dirty="0" smtClean="0">
                <a:solidFill>
                  <a:srgbClr val="CCFFCC"/>
                </a:solidFill>
              </a:rPr>
              <a:t>.</a:t>
            </a:r>
          </a:p>
          <a:p>
            <a:pPr>
              <a:buNone/>
            </a:pPr>
            <a:r>
              <a:rPr lang="en-US" b="1" u="sng" dirty="0" smtClean="0"/>
              <a:t>A Level Sentence</a:t>
            </a:r>
          </a:p>
          <a:p>
            <a:pPr>
              <a:buNone/>
            </a:pPr>
            <a:r>
              <a:rPr lang="en-US" b="1" i="1" dirty="0" smtClean="0">
                <a:solidFill>
                  <a:srgbClr val="CCFFCC"/>
                </a:solidFill>
              </a:rPr>
              <a:t>Johnson </a:t>
            </a:r>
            <a:r>
              <a:rPr lang="en-US" b="1" i="1" dirty="0" smtClean="0">
                <a:solidFill>
                  <a:srgbClr val="FFFF00"/>
                </a:solidFill>
              </a:rPr>
              <a:t>theorizes</a:t>
            </a:r>
            <a:r>
              <a:rPr lang="en-US" b="1" i="1" dirty="0" smtClean="0">
                <a:solidFill>
                  <a:srgbClr val="CCFFCC"/>
                </a:solidFill>
              </a:rPr>
              <a:t> that feedback </a:t>
            </a:r>
            <a:r>
              <a:rPr lang="en-US" b="1" i="1" dirty="0" smtClean="0">
                <a:solidFill>
                  <a:srgbClr val="FFFF00"/>
                </a:solidFill>
              </a:rPr>
              <a:t>presents</a:t>
            </a:r>
            <a:r>
              <a:rPr lang="en-US" b="1" i="1" dirty="0" smtClean="0">
                <a:solidFill>
                  <a:srgbClr val="CCFFCC"/>
                </a:solidFill>
              </a:rPr>
              <a:t> a </a:t>
            </a:r>
            <a:r>
              <a:rPr lang="en-US" b="1" i="1" dirty="0" smtClean="0">
                <a:solidFill>
                  <a:srgbClr val="FFFF00"/>
                </a:solidFill>
              </a:rPr>
              <a:t>quandary</a:t>
            </a:r>
            <a:r>
              <a:rPr lang="en-US" b="1" i="1" dirty="0" smtClean="0">
                <a:solidFill>
                  <a:srgbClr val="CCFFCC"/>
                </a:solidFill>
              </a:rPr>
              <a:t> for the media</a:t>
            </a:r>
            <a:r>
              <a:rPr lang="en-US" i="1" dirty="0" smtClean="0">
                <a:solidFill>
                  <a:srgbClr val="CCFFCC"/>
                </a:solidFill>
              </a:rPr>
              <a:t>.</a:t>
            </a:r>
          </a:p>
          <a:p>
            <a:pPr>
              <a:buNone/>
            </a:pPr>
            <a:endParaRPr lang="en-US" b="1" u="sng"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FF00"/>
                </a:solidFill>
              </a:rPr>
              <a:t>INTRODUCTORY CLAUSES</a:t>
            </a:r>
            <a:endParaRPr lang="en-US" b="1" dirty="0">
              <a:solidFill>
                <a:srgbClr val="FFFF00"/>
              </a:solidFill>
            </a:endParaRPr>
          </a:p>
        </p:txBody>
      </p:sp>
      <p:sp>
        <p:nvSpPr>
          <p:cNvPr id="3" name="Content Placeholder 2"/>
          <p:cNvSpPr>
            <a:spLocks noGrp="1"/>
          </p:cNvSpPr>
          <p:nvPr>
            <p:ph idx="1"/>
          </p:nvPr>
        </p:nvSpPr>
        <p:spPr/>
        <p:txBody>
          <a:bodyPr>
            <a:normAutofit fontScale="85000" lnSpcReduction="10000"/>
          </a:bodyPr>
          <a:lstStyle/>
          <a:p>
            <a:r>
              <a:rPr lang="en-US" b="1" i="1" u="sng" dirty="0" smtClean="0">
                <a:solidFill>
                  <a:srgbClr val="CCFFCC"/>
                </a:solidFill>
              </a:rPr>
              <a:t>Steven Johnson, a writer for the New York Times, is an expert in contemporary media.</a:t>
            </a:r>
            <a:r>
              <a:rPr lang="en-US" b="1" i="1" u="sng" dirty="0">
                <a:solidFill>
                  <a:srgbClr val="CCFFCC"/>
                </a:solidFill>
              </a:rPr>
              <a:t> </a:t>
            </a:r>
            <a:r>
              <a:rPr lang="en-US" b="1" i="1" dirty="0" smtClean="0">
                <a:solidFill>
                  <a:srgbClr val="CCFFCC"/>
                </a:solidFill>
              </a:rPr>
              <a:t>Johnson theorizes that feedback presents a quandary for the media. Johnson has witnessed dramatic changes in the way media functions in today’s society.</a:t>
            </a:r>
          </a:p>
          <a:p>
            <a:r>
              <a:rPr lang="en-US" b="1" i="1" dirty="0" smtClean="0">
                <a:solidFill>
                  <a:srgbClr val="CCFFCC"/>
                </a:solidFill>
              </a:rPr>
              <a:t>USE COMMAS TO INTRODUCE A PERSON, A CONCEPT, AN IDEA, ANYTHING!</a:t>
            </a:r>
          </a:p>
          <a:p>
            <a:r>
              <a:rPr lang="en-US" b="1" i="1" dirty="0" smtClean="0">
                <a:solidFill>
                  <a:srgbClr val="CCFFCC"/>
                </a:solidFill>
              </a:rPr>
              <a:t>Introduce something, insert a comma</a:t>
            </a:r>
          </a:p>
          <a:p>
            <a:r>
              <a:rPr lang="en-US" b="1" i="1" dirty="0" smtClean="0">
                <a:solidFill>
                  <a:srgbClr val="CCFFCC"/>
                </a:solidFill>
              </a:rPr>
              <a:t>Quickly say something about what you’ve introduced, insert another comma</a:t>
            </a:r>
          </a:p>
          <a:p>
            <a:r>
              <a:rPr lang="en-US" b="1" i="1" dirty="0" smtClean="0">
                <a:solidFill>
                  <a:srgbClr val="CCFFCC"/>
                </a:solidFill>
              </a:rPr>
              <a:t>Continue your train of thought, insert a period.</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DETECTING REDUNDANCY</a:t>
            </a:r>
            <a:endParaRPr lang="en-US" dirty="0"/>
          </a:p>
        </p:txBody>
      </p:sp>
      <p:sp>
        <p:nvSpPr>
          <p:cNvPr id="3" name="Content Placeholder 2"/>
          <p:cNvSpPr>
            <a:spLocks noGrp="1"/>
          </p:cNvSpPr>
          <p:nvPr>
            <p:ph idx="1"/>
          </p:nvPr>
        </p:nvSpPr>
        <p:spPr/>
        <p:txBody>
          <a:bodyPr/>
          <a:lstStyle/>
          <a:p>
            <a:r>
              <a:rPr lang="en-US" sz="3600" b="1" i="1" u="sng" dirty="0" smtClean="0"/>
              <a:t>BAD</a:t>
            </a:r>
          </a:p>
          <a:p>
            <a:r>
              <a:rPr lang="en-US" b="1" i="1" dirty="0" smtClean="0">
                <a:solidFill>
                  <a:srgbClr val="CCFFCC"/>
                </a:solidFill>
              </a:rPr>
              <a:t>Steven </a:t>
            </a:r>
            <a:r>
              <a:rPr lang="en-US" b="1" i="1" dirty="0" smtClean="0">
                <a:solidFill>
                  <a:srgbClr val="FFFF00"/>
                </a:solidFill>
              </a:rPr>
              <a:t>Johnson</a:t>
            </a:r>
            <a:r>
              <a:rPr lang="en-US" b="1" i="1" dirty="0" smtClean="0">
                <a:solidFill>
                  <a:srgbClr val="CCFFCC"/>
                </a:solidFill>
              </a:rPr>
              <a:t>, a writer for the New York Times, is an expert in contemporary </a:t>
            </a:r>
            <a:r>
              <a:rPr lang="en-US" b="1" i="1" dirty="0" smtClean="0">
                <a:solidFill>
                  <a:srgbClr val="FFFF00"/>
                </a:solidFill>
              </a:rPr>
              <a:t>media</a:t>
            </a:r>
            <a:r>
              <a:rPr lang="en-US" b="1" i="1" dirty="0" smtClean="0">
                <a:solidFill>
                  <a:srgbClr val="CCFFCC"/>
                </a:solidFill>
              </a:rPr>
              <a:t>. </a:t>
            </a:r>
            <a:r>
              <a:rPr lang="en-US" b="1" i="1" dirty="0" smtClean="0">
                <a:solidFill>
                  <a:srgbClr val="FFFF00"/>
                </a:solidFill>
              </a:rPr>
              <a:t>Johnson</a:t>
            </a:r>
            <a:r>
              <a:rPr lang="en-US" b="1" i="1" dirty="0" smtClean="0">
                <a:solidFill>
                  <a:srgbClr val="CCFFCC"/>
                </a:solidFill>
              </a:rPr>
              <a:t> theorizes that feedback presents a quandary for the </a:t>
            </a:r>
            <a:r>
              <a:rPr lang="en-US" b="1" i="1" dirty="0" smtClean="0">
                <a:solidFill>
                  <a:srgbClr val="FFFF00"/>
                </a:solidFill>
              </a:rPr>
              <a:t>media</a:t>
            </a:r>
            <a:r>
              <a:rPr lang="en-US" b="1" i="1" dirty="0" smtClean="0">
                <a:solidFill>
                  <a:srgbClr val="CCFFCC"/>
                </a:solidFill>
              </a:rPr>
              <a:t>.</a:t>
            </a:r>
            <a:r>
              <a:rPr lang="en-US" b="1" i="1" dirty="0" smtClean="0">
                <a:solidFill>
                  <a:srgbClr val="FFFF00"/>
                </a:solidFill>
              </a:rPr>
              <a:t> Johnson </a:t>
            </a:r>
            <a:r>
              <a:rPr lang="en-US" b="1" i="1" dirty="0" smtClean="0">
                <a:solidFill>
                  <a:srgbClr val="CCFFCC"/>
                </a:solidFill>
              </a:rPr>
              <a:t>has witnessed dramatic changes in the way </a:t>
            </a:r>
            <a:r>
              <a:rPr lang="en-US" b="1" i="1" dirty="0" smtClean="0">
                <a:solidFill>
                  <a:srgbClr val="FFFF00"/>
                </a:solidFill>
              </a:rPr>
              <a:t>media</a:t>
            </a:r>
            <a:r>
              <a:rPr lang="en-US" b="1" i="1" dirty="0" smtClean="0">
                <a:solidFill>
                  <a:srgbClr val="CCFFCC"/>
                </a:solidFill>
              </a:rPr>
              <a:t> functions in today’s society.</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BETTER</a:t>
            </a:r>
            <a:br>
              <a:rPr lang="en-US" b="1" u="sng" dirty="0" smtClean="0"/>
            </a:br>
            <a:endParaRPr lang="en-US" dirty="0"/>
          </a:p>
        </p:txBody>
      </p:sp>
      <p:sp>
        <p:nvSpPr>
          <p:cNvPr id="3" name="Content Placeholder 2"/>
          <p:cNvSpPr>
            <a:spLocks noGrp="1"/>
          </p:cNvSpPr>
          <p:nvPr>
            <p:ph idx="1"/>
          </p:nvPr>
        </p:nvSpPr>
        <p:spPr/>
        <p:txBody>
          <a:bodyPr/>
          <a:lstStyle/>
          <a:p>
            <a:r>
              <a:rPr lang="en-US" b="1" i="1" dirty="0" smtClean="0">
                <a:solidFill>
                  <a:srgbClr val="CCFFCC"/>
                </a:solidFill>
              </a:rPr>
              <a:t>Steven </a:t>
            </a:r>
            <a:r>
              <a:rPr lang="en-US" b="1" i="1" dirty="0" smtClean="0">
                <a:solidFill>
                  <a:srgbClr val="FFFF00"/>
                </a:solidFill>
              </a:rPr>
              <a:t>Johnson</a:t>
            </a:r>
            <a:r>
              <a:rPr lang="en-US" b="1" i="1" dirty="0" smtClean="0">
                <a:solidFill>
                  <a:srgbClr val="CCFFCC"/>
                </a:solidFill>
              </a:rPr>
              <a:t>, a writer for the New York Times, is an expert in contemporary </a:t>
            </a:r>
            <a:r>
              <a:rPr lang="en-US" b="1" i="1" dirty="0" smtClean="0">
                <a:solidFill>
                  <a:srgbClr val="FFFF00"/>
                </a:solidFill>
              </a:rPr>
              <a:t>media</a:t>
            </a:r>
            <a:r>
              <a:rPr lang="en-US" b="1" i="1" dirty="0" smtClean="0">
                <a:solidFill>
                  <a:srgbClr val="CCFFCC"/>
                </a:solidFill>
              </a:rPr>
              <a:t>. </a:t>
            </a:r>
            <a:r>
              <a:rPr lang="en-US" b="1" i="1" dirty="0" smtClean="0">
                <a:solidFill>
                  <a:srgbClr val="FFFF00"/>
                </a:solidFill>
              </a:rPr>
              <a:t>Johnson</a:t>
            </a:r>
            <a:r>
              <a:rPr lang="en-US" b="1" i="1" dirty="0" smtClean="0">
                <a:solidFill>
                  <a:srgbClr val="CCFFCC"/>
                </a:solidFill>
              </a:rPr>
              <a:t> theorizes that feedback presents a quandary for today’s news networks.</a:t>
            </a:r>
            <a:r>
              <a:rPr lang="en-US" b="1" i="1" dirty="0" smtClean="0">
                <a:solidFill>
                  <a:srgbClr val="FFFF00"/>
                </a:solidFill>
              </a:rPr>
              <a:t> He </a:t>
            </a:r>
            <a:r>
              <a:rPr lang="en-US" b="1" i="1" u="sng" dirty="0" smtClean="0">
                <a:solidFill>
                  <a:srgbClr val="FFFF00"/>
                </a:solidFill>
              </a:rPr>
              <a:t>has witnessed </a:t>
            </a:r>
            <a:r>
              <a:rPr lang="en-US" b="1" i="1" dirty="0" smtClean="0">
                <a:solidFill>
                  <a:srgbClr val="CCFFCC"/>
                </a:solidFill>
              </a:rPr>
              <a:t>dramatic changes in how the press functions.</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BEST</a:t>
            </a:r>
            <a:endParaRPr lang="en-US" b="1" dirty="0"/>
          </a:p>
        </p:txBody>
      </p:sp>
      <p:sp>
        <p:nvSpPr>
          <p:cNvPr id="3" name="Content Placeholder 2"/>
          <p:cNvSpPr>
            <a:spLocks noGrp="1"/>
          </p:cNvSpPr>
          <p:nvPr>
            <p:ph idx="1"/>
          </p:nvPr>
        </p:nvSpPr>
        <p:spPr/>
        <p:txBody>
          <a:bodyPr/>
          <a:lstStyle/>
          <a:p>
            <a:endParaRPr lang="en-US" b="1" i="1" dirty="0" smtClean="0">
              <a:solidFill>
                <a:srgbClr val="CCFFCC"/>
              </a:solidFill>
            </a:endParaRPr>
          </a:p>
          <a:p>
            <a:r>
              <a:rPr lang="en-US" b="1" i="1" dirty="0" smtClean="0">
                <a:solidFill>
                  <a:srgbClr val="CCFFCC"/>
                </a:solidFill>
              </a:rPr>
              <a:t>Steven Johnson, a writer for the New York Times, is an expert in contemporary media. Johnson theorizes that feedback presents a quandary for today’s news networks. He notices dramatic changes in the functionality of the press.</a:t>
            </a:r>
          </a:p>
          <a:p>
            <a:endParaRPr lang="en-US" b="1" i="1" dirty="0" smtClean="0">
              <a:solidFill>
                <a:srgbClr val="CCFFCC"/>
              </a:solidFill>
            </a:endParaRP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FFFF00"/>
                </a:solidFill>
              </a:rPr>
              <a:t>USE THE ACTIVE VOICE</a:t>
            </a:r>
            <a:endParaRPr lang="en-US" b="1" dirty="0">
              <a:solidFill>
                <a:srgbClr val="FFFF00"/>
              </a:solidFill>
            </a:endParaRPr>
          </a:p>
        </p:txBody>
      </p:sp>
      <p:sp>
        <p:nvSpPr>
          <p:cNvPr id="5" name="Content Placeholder 4"/>
          <p:cNvSpPr>
            <a:spLocks noGrp="1"/>
          </p:cNvSpPr>
          <p:nvPr>
            <p:ph idx="1"/>
          </p:nvPr>
        </p:nvSpPr>
        <p:spPr/>
        <p:txBody>
          <a:bodyPr/>
          <a:lstStyle/>
          <a:p>
            <a:r>
              <a:rPr lang="en-US" dirty="0"/>
              <a:t>At the heart of every good sentence is a strong, precise verb; the converse is true as well--at the core of most confusing, awkward, or wordy sentences lies a weak verb</a:t>
            </a:r>
            <a:r>
              <a:rPr lang="en-US" dirty="0" smtClean="0"/>
              <a:t>. Try </a:t>
            </a:r>
            <a:r>
              <a:rPr lang="en-US" dirty="0"/>
              <a:t>to use the active voice whenever possible.</a:t>
            </a: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USE THE ACTIVE VOICE</a:t>
            </a:r>
            <a:endParaRPr lang="en-US" dirty="0"/>
          </a:p>
        </p:txBody>
      </p:sp>
      <p:pic>
        <p:nvPicPr>
          <p:cNvPr id="4" name="Content Placeholder 3" descr="h.jpg"/>
          <p:cNvPicPr>
            <a:picLocks noGrp="1" noChangeAspect="1"/>
          </p:cNvPicPr>
          <p:nvPr>
            <p:ph idx="1"/>
          </p:nvPr>
        </p:nvPicPr>
        <p:blipFill>
          <a:blip r:embed="rId2"/>
          <a:srcRect l="-1235" r="-1235"/>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CONVERT TO THE ACTIVE VOICE</a:t>
            </a:r>
            <a:endParaRPr lang="en-US" dirty="0"/>
          </a:p>
        </p:txBody>
      </p:sp>
      <p:sp>
        <p:nvSpPr>
          <p:cNvPr id="3" name="Content Placeholder 2"/>
          <p:cNvSpPr>
            <a:spLocks noGrp="1"/>
          </p:cNvSpPr>
          <p:nvPr>
            <p:ph idx="1"/>
          </p:nvPr>
        </p:nvSpPr>
        <p:spPr/>
        <p:txBody>
          <a:bodyPr>
            <a:normAutofit/>
          </a:bodyPr>
          <a:lstStyle/>
          <a:p>
            <a:r>
              <a:rPr lang="en-US" b="1" dirty="0"/>
              <a:t>“There is a considerable range of expertise demonstrated by the spam senders.</a:t>
            </a:r>
            <a:r>
              <a:rPr lang="en-US" b="1" dirty="0" smtClean="0"/>
              <a:t>”</a:t>
            </a:r>
          </a:p>
          <a:p>
            <a:r>
              <a:rPr lang="en-US" b="1" dirty="0"/>
              <a:t>“It was determined by the committee that the report was inconclusive.</a:t>
            </a:r>
            <a:r>
              <a:rPr lang="en-US" b="1" dirty="0" smtClean="0"/>
              <a:t>”</a:t>
            </a:r>
          </a:p>
          <a:p>
            <a:r>
              <a:rPr lang="en-US" b="1" dirty="0"/>
              <a:t>“We were invited by our neighbors to attend their party.</a:t>
            </a:r>
            <a:r>
              <a:rPr lang="en-US" b="1" dirty="0" smtClean="0"/>
              <a:t>”</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USE THE ACTIVE VOICE</a:t>
            </a:r>
            <a:endParaRPr lang="en-US" dirty="0"/>
          </a:p>
        </p:txBody>
      </p:sp>
      <p:sp>
        <p:nvSpPr>
          <p:cNvPr id="3" name="Content Placeholder 2"/>
          <p:cNvSpPr>
            <a:spLocks noGrp="1"/>
          </p:cNvSpPr>
          <p:nvPr>
            <p:ph idx="1"/>
          </p:nvPr>
        </p:nvSpPr>
        <p:spPr/>
        <p:txBody>
          <a:bodyPr>
            <a:normAutofit/>
          </a:bodyPr>
          <a:lstStyle/>
          <a:p>
            <a:r>
              <a:rPr lang="en-US" b="1" dirty="0"/>
              <a:t>“The spam senders demonstrate a considerable range of expertise.</a:t>
            </a:r>
            <a:r>
              <a:rPr lang="en-US" b="1" dirty="0" smtClean="0"/>
              <a:t>” </a:t>
            </a:r>
          </a:p>
          <a:p>
            <a:r>
              <a:rPr lang="en-US" b="1" dirty="0" smtClean="0"/>
              <a:t>“</a:t>
            </a:r>
            <a:r>
              <a:rPr lang="en-US" b="1" dirty="0"/>
              <a:t>The committee determined that the report was inconclusive.</a:t>
            </a:r>
            <a:r>
              <a:rPr lang="en-US" b="1" dirty="0" smtClean="0"/>
              <a:t>” </a:t>
            </a:r>
          </a:p>
          <a:p>
            <a:r>
              <a:rPr lang="en-US" b="1" dirty="0" smtClean="0"/>
              <a:t>“</a:t>
            </a:r>
            <a:r>
              <a:rPr lang="en-US" b="1" dirty="0"/>
              <a:t>Our neighbors invited us to attend their party.</a:t>
            </a:r>
            <a:r>
              <a:rPr lang="en-US" b="1" dirty="0" smtClean="0"/>
              <a:t>” </a:t>
            </a:r>
          </a:p>
          <a:p>
            <a:pPr>
              <a:buNone/>
            </a:pPr>
            <a:endParaRPr lang="en-US" b="1"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rPr>
              <a:t>HOW LONG SHOULD MY THESIS BE?</a:t>
            </a:r>
            <a:endParaRPr lang="en-US" b="1" dirty="0">
              <a:solidFill>
                <a:srgbClr val="FFFF00"/>
              </a:solidFill>
            </a:endParaRPr>
          </a:p>
        </p:txBody>
      </p:sp>
      <p:sp>
        <p:nvSpPr>
          <p:cNvPr id="3" name="Content Placeholder 2"/>
          <p:cNvSpPr>
            <a:spLocks noGrp="1"/>
          </p:cNvSpPr>
          <p:nvPr>
            <p:ph idx="1"/>
          </p:nvPr>
        </p:nvSpPr>
        <p:spPr/>
        <p:txBody>
          <a:bodyPr/>
          <a:lstStyle/>
          <a:p>
            <a:r>
              <a:rPr lang="en-US" dirty="0" smtClean="0"/>
              <a:t>Your thesis does not have to be one sentence. </a:t>
            </a:r>
          </a:p>
          <a:p>
            <a:r>
              <a:rPr lang="en-US" dirty="0" smtClean="0"/>
              <a:t>Your thesis can be multiple sentences.</a:t>
            </a:r>
          </a:p>
          <a:p>
            <a:r>
              <a:rPr lang="en-US" dirty="0"/>
              <a:t>T</a:t>
            </a:r>
            <a:r>
              <a:rPr lang="en-US" dirty="0" smtClean="0"/>
              <a:t>he most important aspect of your thesis is that you’re introducing the reader to the different arguments that you’re making in the essay.</a:t>
            </a:r>
            <a:endParaRPr lang="en-US" dirty="0"/>
          </a:p>
        </p:txBody>
      </p:sp>
    </p:spTree>
    <p:extLst>
      <p:ext uri="{BB962C8B-B14F-4D97-AF65-F5344CB8AC3E}">
        <p14:creationId xmlns:p14="http://schemas.microsoft.com/office/powerpoint/2010/main" val="26585080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OPEN YOUR PAPER WITH A HOOK</a:t>
            </a:r>
            <a:endParaRPr lang="en-US" b="1" dirty="0">
              <a:solidFill>
                <a:srgbClr val="FFFF00"/>
              </a:solidFill>
            </a:endParaRPr>
          </a:p>
        </p:txBody>
      </p:sp>
      <p:sp>
        <p:nvSpPr>
          <p:cNvPr id="3" name="Content Placeholder 2"/>
          <p:cNvSpPr>
            <a:spLocks noGrp="1"/>
          </p:cNvSpPr>
          <p:nvPr>
            <p:ph idx="1"/>
          </p:nvPr>
        </p:nvSpPr>
        <p:spPr/>
        <p:txBody>
          <a:bodyPr/>
          <a:lstStyle/>
          <a:p>
            <a:r>
              <a:rPr lang="en-US" dirty="0" smtClean="0"/>
              <a:t>Paragraph # 1 is the ONLY paragraph that begins with a quotation.</a:t>
            </a:r>
          </a:p>
          <a:p>
            <a:r>
              <a:rPr lang="en-US" dirty="0" smtClean="0"/>
              <a:t>The quotation must be introduced by you, the writer, and must not appear as a </a:t>
            </a:r>
            <a:r>
              <a:rPr lang="en-US" b="1" dirty="0" smtClean="0">
                <a:solidFill>
                  <a:srgbClr val="FFFF00"/>
                </a:solidFill>
              </a:rPr>
              <a:t>drop quote</a:t>
            </a:r>
            <a:r>
              <a:rPr lang="en-US" dirty="0" smtClean="0"/>
              <a:t>. </a:t>
            </a:r>
            <a:endParaRPr lang="en-US" dirty="0"/>
          </a:p>
        </p:txBody>
      </p:sp>
    </p:spTree>
    <p:extLst>
      <p:ext uri="{BB962C8B-B14F-4D97-AF65-F5344CB8AC3E}">
        <p14:creationId xmlns:p14="http://schemas.microsoft.com/office/powerpoint/2010/main" val="42161320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WHAT IS A DROP QUOTE?</a:t>
            </a:r>
            <a:endParaRPr lang="en-US" b="1" dirty="0">
              <a:solidFill>
                <a:srgbClr val="FFFF00"/>
              </a:solidFill>
            </a:endParaRPr>
          </a:p>
        </p:txBody>
      </p:sp>
      <p:sp>
        <p:nvSpPr>
          <p:cNvPr id="3" name="Content Placeholder 2"/>
          <p:cNvSpPr>
            <a:spLocks noGrp="1"/>
          </p:cNvSpPr>
          <p:nvPr>
            <p:ph idx="1"/>
          </p:nvPr>
        </p:nvSpPr>
        <p:spPr/>
        <p:txBody>
          <a:bodyPr/>
          <a:lstStyle/>
          <a:p>
            <a:r>
              <a:rPr lang="en-US" dirty="0" smtClean="0"/>
              <a:t>A drop quote is when you simply drop the quote into an essay without properly attributing the quote in your own words.</a:t>
            </a:r>
          </a:p>
          <a:p>
            <a:r>
              <a:rPr lang="en-US" b="1" dirty="0" smtClean="0">
                <a:solidFill>
                  <a:srgbClr val="FFFF00"/>
                </a:solidFill>
              </a:rPr>
              <a:t>INCORRECT: </a:t>
            </a:r>
            <a:r>
              <a:rPr lang="en-US" dirty="0"/>
              <a:t>“We cannot walk alone.” Martin Luther King Jr. once said this. </a:t>
            </a:r>
            <a:endParaRPr lang="en-US" dirty="0" smtClean="0"/>
          </a:p>
          <a:p>
            <a:r>
              <a:rPr lang="en-US" b="1" dirty="0" smtClean="0">
                <a:solidFill>
                  <a:srgbClr val="FFFF00"/>
                </a:solidFill>
              </a:rPr>
              <a:t>CORRECT: </a:t>
            </a:r>
            <a:r>
              <a:rPr lang="en-US" dirty="0"/>
              <a:t>Martin Luther King Junior once said: “We cannot walk alone.” </a:t>
            </a:r>
            <a:endParaRPr lang="en-US" dirty="0" smtClean="0"/>
          </a:p>
        </p:txBody>
      </p:sp>
    </p:spTree>
    <p:extLst>
      <p:ext uri="{BB962C8B-B14F-4D97-AF65-F5344CB8AC3E}">
        <p14:creationId xmlns:p14="http://schemas.microsoft.com/office/powerpoint/2010/main" val="100733446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FF00"/>
                </a:solidFill>
              </a:rPr>
              <a:t>THE MOST IMPORTANT ELEMENTS OF YOUR PAPER</a:t>
            </a:r>
            <a:r>
              <a:rPr lang="en-US" dirty="0"/>
              <a:t/>
            </a:r>
            <a:br>
              <a:rPr lang="en-US" dirty="0"/>
            </a:br>
            <a:endParaRPr lang="en-US" dirty="0"/>
          </a:p>
        </p:txBody>
      </p:sp>
      <p:sp>
        <p:nvSpPr>
          <p:cNvPr id="3" name="Content Placeholder 2"/>
          <p:cNvSpPr>
            <a:spLocks noGrp="1"/>
          </p:cNvSpPr>
          <p:nvPr>
            <p:ph idx="1"/>
          </p:nvPr>
        </p:nvSpPr>
        <p:spPr/>
        <p:txBody>
          <a:bodyPr>
            <a:normAutofit fontScale="92500"/>
          </a:bodyPr>
          <a:lstStyle/>
          <a:p>
            <a:r>
              <a:rPr lang="en-US" b="1" u="sng" dirty="0"/>
              <a:t>1) The opening paragraph</a:t>
            </a:r>
            <a:r>
              <a:rPr lang="en-US" b="1" u="sng" dirty="0" smtClean="0"/>
              <a:t>! </a:t>
            </a:r>
            <a:r>
              <a:rPr lang="en-US" u="sng" dirty="0" smtClean="0"/>
              <a:t> </a:t>
            </a:r>
          </a:p>
          <a:p>
            <a:r>
              <a:rPr lang="en-US" dirty="0" smtClean="0"/>
              <a:t>The </a:t>
            </a:r>
            <a:r>
              <a:rPr lang="en-US" dirty="0"/>
              <a:t>opening paragraph is by far and wide the most important part of your paper. Unfortunately, it’s also the most difficult part to write. This paragraph is so important because it does the following: A) Engages the primary literature you’re using; B) Offers a thesis statement; C) Structures your paper by listing the sub points you’re using to prove your thesis.</a:t>
            </a:r>
          </a:p>
          <a:p>
            <a:endParaRPr lang="en-US" dirty="0" smtClean="0"/>
          </a:p>
        </p:txBody>
      </p:sp>
    </p:spTree>
    <p:extLst>
      <p:ext uri="{BB962C8B-B14F-4D97-AF65-F5344CB8AC3E}">
        <p14:creationId xmlns:p14="http://schemas.microsoft.com/office/powerpoint/2010/main" val="42309889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573</TotalTime>
  <Words>2537</Words>
  <Application>Microsoft Macintosh PowerPoint</Application>
  <PresentationFormat>On-screen Show (4:3)</PresentationFormat>
  <Paragraphs>261</Paragraphs>
  <Slides>58</Slides>
  <Notes>2</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FUNDAMENTALS OF ACADEMIC WRITING </vt:lpstr>
      <vt:lpstr>WHAT IS A THESIS</vt:lpstr>
      <vt:lpstr>A THESIS PROVIDES STRUCTURE FOR YOUR PAPER</vt:lpstr>
      <vt:lpstr>A STRUCTURED THESIS</vt:lpstr>
      <vt:lpstr>WHERE IS MY THESIS LOCATED?</vt:lpstr>
      <vt:lpstr>HOW LONG SHOULD MY THESIS BE?</vt:lpstr>
      <vt:lpstr>OPEN YOUR PAPER WITH A HOOK</vt:lpstr>
      <vt:lpstr>WHAT IS A DROP QUOTE?</vt:lpstr>
      <vt:lpstr>THE MOST IMPORTANT ELEMENTS OF YOUR PAPER </vt:lpstr>
      <vt:lpstr>MAPPING THE THESIS INTO TOPIC SENTENCES</vt:lpstr>
      <vt:lpstr>SAMPLE: A STRUCTURED EXPOSITORY ESSAY</vt:lpstr>
      <vt:lpstr>THE MOST IMPORTANT ELEMENTS OF YOUR PAPER</vt:lpstr>
      <vt:lpstr>MAPPING THE THESIS INTO TOPIC SENTENCES</vt:lpstr>
      <vt:lpstr>TOPIC SENTENCES SHOULD BE INTRODUCING ARGUMENTS AND THEREFORE THEY SHOULD BE OPINIONATED</vt:lpstr>
      <vt:lpstr>TOPIC SENTENCES SHOULD BE INTRODUCING ARGUMENTS AND THEREFORE THEY SHOULD BE OPINIONATED</vt:lpstr>
      <vt:lpstr>TOPIC SENTENCES SHOULD BE INTRODUCING ARGUMENTS AND THEREFORE THEY SHOULD BE OPINIONATED</vt:lpstr>
      <vt:lpstr>TIP: BEGIN ENTIRE ESSAY WITH A HOOK. USE A</vt:lpstr>
      <vt:lpstr>PAPER FORMAT</vt:lpstr>
      <vt:lpstr>PowerPoint Presentation</vt:lpstr>
      <vt:lpstr>STAPLE YOUR PAPER</vt:lpstr>
      <vt:lpstr>THE WRITING PROCESS</vt:lpstr>
      <vt:lpstr>STEP 1:  PREWRITING  </vt:lpstr>
      <vt:lpstr>STEP 2:  DRAFTING</vt:lpstr>
      <vt:lpstr>STEP 3:  REVISING</vt:lpstr>
      <vt:lpstr>STEP 4:  PROOFREADING</vt:lpstr>
      <vt:lpstr>STEP 5:  PUBLISHING     </vt:lpstr>
      <vt:lpstr>PREWRITING: CLUSTER DIAGRAM TOPIC = OBESITY IN CHILDREN </vt:lpstr>
      <vt:lpstr>ESSENTIAL WRITING SKILLS FOR PASSING THIS COURSE</vt:lpstr>
      <vt:lpstr>Do not write in the second person point of view.  Translation: The word “you” should not appear in your essay. Why?</vt:lpstr>
      <vt:lpstr>Do not write in the second person point of view.  Translation: The word “you” should not appear in your essay. Why?</vt:lpstr>
      <vt:lpstr>Stay in the same tense</vt:lpstr>
      <vt:lpstr>SENTENCE STRUCTURE</vt:lpstr>
      <vt:lpstr>YOU MUST USE COMMAS</vt:lpstr>
      <vt:lpstr>What Does a Comma Signal?</vt:lpstr>
      <vt:lpstr>Commas</vt:lpstr>
      <vt:lpstr>What is a comma splice? </vt:lpstr>
      <vt:lpstr>Correct comma splices using a coordinating  conjunction</vt:lpstr>
      <vt:lpstr>USE COLONS</vt:lpstr>
      <vt:lpstr>Semicolons</vt:lpstr>
      <vt:lpstr>Possessives</vt:lpstr>
      <vt:lpstr>THERE, THEIR, THEY’RE</vt:lpstr>
      <vt:lpstr>CONTRACTIONS</vt:lpstr>
      <vt:lpstr>It’s vs its</vt:lpstr>
      <vt:lpstr>TIGHTEN UP</vt:lpstr>
      <vt:lpstr>HUH? (DON’T WRITE LIKE THIS)</vt:lpstr>
      <vt:lpstr>EVERY WORD: WRITE WITH A THESAURUS</vt:lpstr>
      <vt:lpstr>EVERY WORD: WRITE WITH A THESAURUS AND MINIMZE</vt:lpstr>
      <vt:lpstr>STILL NOT FINISHED</vt:lpstr>
      <vt:lpstr>REANALYZE EVERY SENTENCE</vt:lpstr>
      <vt:lpstr>RECAP</vt:lpstr>
      <vt:lpstr>INTRODUCTORY CLAUSES</vt:lpstr>
      <vt:lpstr>DETECTING REDUNDANCY</vt:lpstr>
      <vt:lpstr>BETTER </vt:lpstr>
      <vt:lpstr>BEST</vt:lpstr>
      <vt:lpstr>USE THE ACTIVE VOICE</vt:lpstr>
      <vt:lpstr>USE THE ACTIVE VOICE</vt:lpstr>
      <vt:lpstr>CONVERT TO THE ACTIVE VOICE</vt:lpstr>
      <vt:lpstr>USE THE ACTIVE VOICE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PAPER #1: The Personal Essay</dc:title>
  <dc:creator>Mr. Beau Ewan</dc:creator>
  <cp:lastModifiedBy>Beau</cp:lastModifiedBy>
  <cp:revision>66</cp:revision>
  <dcterms:created xsi:type="dcterms:W3CDTF">2014-09-24T17:15:34Z</dcterms:created>
  <dcterms:modified xsi:type="dcterms:W3CDTF">2017-07-06T19:17:50Z</dcterms:modified>
</cp:coreProperties>
</file>