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94" r:id="rId2"/>
    <p:sldId id="395" r:id="rId3"/>
    <p:sldId id="396" r:id="rId4"/>
    <p:sldId id="397" r:id="rId5"/>
    <p:sldId id="374" r:id="rId6"/>
    <p:sldId id="375" r:id="rId7"/>
    <p:sldId id="398" r:id="rId8"/>
    <p:sldId id="39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2"/>
  </p:normalViewPr>
  <p:slideViewPr>
    <p:cSldViewPr snapToGrid="0" snapToObjects="1">
      <p:cViewPr varScale="1">
        <p:scale>
          <a:sx n="109" d="100"/>
          <a:sy n="109" d="100"/>
        </p:scale>
        <p:origin x="17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B5757-CE71-504A-991A-8FBA26BEA5DE}" type="datetimeFigureOut">
              <a:rPr lang="en-US" smtClean="0"/>
              <a:pPr/>
              <a:t>11/13/19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974A2-058F-CD4D-9C57-37FBFBF39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47B1A-3185-BF43-9621-5EC81513A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PAPER #3: Point of View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5862D-8693-0B45-ABC6-4C8D6CB02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You may use third person point of view</a:t>
            </a:r>
          </a:p>
          <a:p>
            <a:pPr marL="0" indent="0">
              <a:buNone/>
            </a:pPr>
            <a:r>
              <a:rPr lang="en-US" dirty="0"/>
              <a:t>	3rd person POV = “he,” “she,” “they,” “people,” 	“society,” etc. 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You may use first person point of view</a:t>
            </a:r>
          </a:p>
          <a:p>
            <a:pPr marL="0" indent="0">
              <a:buNone/>
            </a:pPr>
            <a:r>
              <a:rPr lang="en-US" dirty="0"/>
              <a:t>	1st person POV = “we,” “our,” “us,” “I,” “me,” etc.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You </a:t>
            </a:r>
            <a:r>
              <a:rPr lang="en-US" u="sng" dirty="0">
                <a:solidFill>
                  <a:srgbClr val="FFFF00"/>
                </a:solidFill>
              </a:rPr>
              <a:t>MAY NOT </a:t>
            </a:r>
            <a:r>
              <a:rPr lang="en-US" dirty="0">
                <a:solidFill>
                  <a:srgbClr val="FFFF00"/>
                </a:solidFill>
              </a:rPr>
              <a:t>use second person POV</a:t>
            </a:r>
          </a:p>
          <a:p>
            <a:pPr marL="0" indent="0">
              <a:buNone/>
            </a:pPr>
            <a:r>
              <a:rPr lang="en-US" dirty="0"/>
              <a:t>	2nd person POV = “you,” “your,” “you’re”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139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AFC39-9B67-CA44-ADF6-E1DE25954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b="1" dirty="0">
                <a:solidFill>
                  <a:srgbClr val="FFFF00"/>
                </a:solidFill>
              </a:rPr>
              <a:t>PAPER #3: Research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4E87B-B0A2-104E-88AB-4657A6E05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dirty="0"/>
              <a:t>Just like paper #2. you should be using RESEARCH in this essay!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b="1" u="sng" dirty="0">
                <a:solidFill>
                  <a:srgbClr val="FFFF00"/>
                </a:solidFill>
              </a:rPr>
              <a:t>Quality Sources</a:t>
            </a:r>
          </a:p>
          <a:p>
            <a:r>
              <a:rPr lang="en-US" dirty="0"/>
              <a:t>Scholarly Academic Articles from Library Database</a:t>
            </a:r>
          </a:p>
          <a:p>
            <a:pPr marL="0" indent="0">
              <a:buNone/>
            </a:pPr>
            <a:r>
              <a:rPr lang="en-US" dirty="0"/>
              <a:t>Online Publications </a:t>
            </a:r>
          </a:p>
          <a:p>
            <a:r>
              <a:rPr lang="en-US" i="1" dirty="0"/>
              <a:t>Time</a:t>
            </a:r>
          </a:p>
          <a:p>
            <a:r>
              <a:rPr lang="en-US" i="1" dirty="0"/>
              <a:t>Chronicle of Higher Education</a:t>
            </a:r>
          </a:p>
          <a:p>
            <a:r>
              <a:rPr lang="en-US" i="1" dirty="0"/>
              <a:t>New York Times</a:t>
            </a:r>
          </a:p>
          <a:p>
            <a:r>
              <a:rPr lang="en-US" i="1" dirty="0"/>
              <a:t>Washington Post</a:t>
            </a:r>
          </a:p>
          <a:p>
            <a:r>
              <a:rPr lang="en-US" i="1" dirty="0"/>
              <a:t>The New Yorker</a:t>
            </a:r>
          </a:p>
          <a:p>
            <a:r>
              <a:rPr lang="en-US" i="1" dirty="0"/>
              <a:t>The Guardian</a:t>
            </a:r>
          </a:p>
          <a:p>
            <a:r>
              <a:rPr lang="en-US" i="1" dirty="0"/>
              <a:t>The Intercept</a:t>
            </a:r>
          </a:p>
          <a:p>
            <a:r>
              <a:rPr lang="en-US" i="1" dirty="0"/>
              <a:t>Mother Jones</a:t>
            </a:r>
          </a:p>
          <a:p>
            <a:r>
              <a:rPr lang="en-US" i="1" dirty="0"/>
              <a:t>The New Republic</a:t>
            </a:r>
          </a:p>
          <a:p>
            <a:r>
              <a:rPr lang="en-US" i="1" dirty="0"/>
              <a:t>The Nation</a:t>
            </a:r>
          </a:p>
          <a:p>
            <a:r>
              <a:rPr lang="en-US" i="1" dirty="0"/>
              <a:t>Honolulu Civil Beat</a:t>
            </a:r>
          </a:p>
          <a:p>
            <a:r>
              <a:rPr lang="en-US" i="1" dirty="0"/>
              <a:t>Honolulu Star Advertiser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u="sng" dirty="0">
                <a:solidFill>
                  <a:srgbClr val="FFFF00"/>
                </a:solidFill>
              </a:rPr>
              <a:t>Acceptable Sources</a:t>
            </a:r>
          </a:p>
          <a:p>
            <a:r>
              <a:rPr lang="en-US" dirty="0"/>
              <a:t>Website from other legitimate nonprofit organizations focus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b="1" u="sng" dirty="0">
                <a:solidFill>
                  <a:srgbClr val="FFFF00"/>
                </a:solidFill>
              </a:rPr>
              <a:t>Primary Research (for A grade option)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Interviews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Surveys/Polls (quantitative and qualitative data)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Original Photographs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DO NOT USE: </a:t>
            </a:r>
            <a:r>
              <a:rPr lang="en-US" dirty="0"/>
              <a:t>Wikipedia, Dictionaries, Blogs, </a:t>
            </a:r>
            <a:r>
              <a:rPr lang="en-US" dirty="0" err="1"/>
              <a:t>Listiciles</a:t>
            </a:r>
            <a:r>
              <a:rPr lang="en-US" dirty="0"/>
              <a:t>, Social Media Posts, etc.</a:t>
            </a:r>
          </a:p>
        </p:txBody>
      </p:sp>
    </p:spTree>
    <p:extLst>
      <p:ext uri="{BB962C8B-B14F-4D97-AF65-F5344CB8AC3E}">
        <p14:creationId xmlns:p14="http://schemas.microsoft.com/office/powerpoint/2010/main" val="3103340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6BE9E-830D-5A4E-9248-A3311EB60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INTRODUCTORY PARAGRAPH: </a:t>
            </a:r>
            <a:br>
              <a:rPr lang="en-US" b="1" dirty="0">
                <a:solidFill>
                  <a:srgbClr val="FFFF00"/>
                </a:solidFill>
              </a:rPr>
            </a:br>
            <a:r>
              <a:rPr lang="en-US" b="1" dirty="0">
                <a:solidFill>
                  <a:srgbClr val="FFFF00"/>
                </a:solidFill>
              </a:rPr>
              <a:t>THE PROBLEM ESSAY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A8F4D-56AA-E742-8965-333FE71FB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Begin the entire essay with a shocking quote or statistic (be sure to cite your source).</a:t>
            </a:r>
          </a:p>
          <a:p>
            <a:r>
              <a:rPr lang="en-US" dirty="0"/>
              <a:t>State the name of your nonprofit organization and your mission statement.</a:t>
            </a:r>
          </a:p>
          <a:p>
            <a:r>
              <a:rPr lang="en-US" dirty="0"/>
              <a:t>For your thesis, make a broad and hyperbolic statement about the problem (use pathos).</a:t>
            </a:r>
          </a:p>
          <a:p>
            <a:r>
              <a:rPr lang="en-US" dirty="0"/>
              <a:t>Identify a minimum of three specific aspects of the problem that you plan to discuss in your essay.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095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CFCE8-A57D-934E-95A0-BECD36C97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INTRODUCTORY PARAGRAPH: </a:t>
            </a:r>
            <a:br>
              <a:rPr lang="en-US" b="1" dirty="0">
                <a:solidFill>
                  <a:srgbClr val="FFFF00"/>
                </a:solidFill>
              </a:rPr>
            </a:br>
            <a:r>
              <a:rPr lang="en-US" b="1" dirty="0">
                <a:solidFill>
                  <a:srgbClr val="FFFF00"/>
                </a:solidFill>
              </a:rPr>
              <a:t>THE SOLUTION ESSAY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7D72A-BA07-584D-82D8-C9F2A6E0E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Begin the entire essay with a shocking quote or statistic (be sure to cite your source).</a:t>
            </a:r>
          </a:p>
          <a:p>
            <a:r>
              <a:rPr lang="en-US" dirty="0"/>
              <a:t>State the name of your nonprofit organization and your mission statement.</a:t>
            </a:r>
          </a:p>
          <a:p>
            <a:r>
              <a:rPr lang="en-US" dirty="0"/>
              <a:t>For your thesis, make a broad and hyperbolic statement about the  importance of addressing this problem (use pathos).</a:t>
            </a:r>
          </a:p>
          <a:p>
            <a:r>
              <a:rPr lang="en-US" dirty="0"/>
              <a:t>Identify a minimum of three tactics that your NPO is using to address the problem.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505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9-07-29 at 3.29.1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1394883"/>
            <a:ext cx="8432800" cy="3543300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20245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REFERENCING VISUAL EVIDENCE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75846"/>
            <a:ext cx="8229600" cy="4891087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sz="1700" b="1" dirty="0">
                <a:solidFill>
                  <a:srgbClr val="FFFF00"/>
                </a:solidFill>
              </a:rPr>
              <a:t>You must also use original pictures in your essays. It’s easy to do a reverse image search to find out where you got your pictures.</a:t>
            </a:r>
          </a:p>
          <a:p>
            <a:r>
              <a:rPr lang="en-US" sz="1700" b="1" dirty="0">
                <a:solidFill>
                  <a:srgbClr val="FFFF00"/>
                </a:solidFill>
              </a:rPr>
              <a:t>You do not need to do a works cited entry for visual evidence. </a:t>
            </a:r>
          </a:p>
        </p:txBody>
      </p:sp>
    </p:spTree>
    <p:extLst>
      <p:ext uri="{BB962C8B-B14F-4D97-AF65-F5344CB8AC3E}">
        <p14:creationId xmlns:p14="http://schemas.microsoft.com/office/powerpoint/2010/main" val="204645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REFERENCING PERSONAL INTERVIEWS</a:t>
            </a:r>
          </a:p>
        </p:txBody>
      </p:sp>
      <p:pic>
        <p:nvPicPr>
          <p:cNvPr id="4" name="Content Placeholder 3" descr="Screen Shot 2019-07-29 at 3.34.44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740" b="-22740"/>
          <a:stretch>
            <a:fillRect/>
          </a:stretch>
        </p:blipFill>
        <p:spPr>
          <a:xfrm>
            <a:off x="457200" y="812800"/>
            <a:ext cx="8229600" cy="6045200"/>
          </a:xfrm>
        </p:spPr>
      </p:pic>
    </p:spTree>
    <p:extLst>
      <p:ext uri="{BB962C8B-B14F-4D97-AF65-F5344CB8AC3E}">
        <p14:creationId xmlns:p14="http://schemas.microsoft.com/office/powerpoint/2010/main" val="1257511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0F305-1092-7F42-899D-2EA937112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REFERENCING SURVEYS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83AA5-018A-2940-9192-A589469A0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The number of diabetes cases in Hawaii indicates a genuine epidemic. I created a survey titled “Diabetes in Hawaii” using Google Forms. I distributed the survey to a total of nineteen people, most of which are friends and family. The youngest person surveyed was 14 and the oldest was 82. In all, I found that 84% of the people I surveyed knew someone with diabetes. In fact, when asked to explain this, one responded stated the following: “Here in Hawaii, nearly everyone knows someone suffering from diabetes.” The quantitative and qualitative data I collected underscores that the people in Hawaii are…</a:t>
            </a:r>
          </a:p>
          <a:p>
            <a:pPr marL="0" indent="0">
              <a:buNone/>
            </a:pPr>
            <a:br>
              <a:rPr lang="en-US" dirty="0"/>
            </a:br>
            <a:endParaRPr lang="en-US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FFFF00"/>
                </a:solidFill>
              </a:rPr>
              <a:t>If you conduct a survey, you will be required to submit the spreadsheet containing  all of your data with your final paper.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692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8120C-56D9-2B4D-B4A5-9560596EE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00"/>
                </a:solidFill>
              </a:rPr>
              <a:t>TIME MANAGEMENT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86C26-E483-3040-988D-59CBFDA0E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n-US" b="1" u="sng" dirty="0">
                <a:solidFill>
                  <a:srgbClr val="FFFF00"/>
                </a:solidFill>
              </a:rPr>
              <a:t>SHOULD BE FINISHED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Decide on topic and receive approval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Decide upon paper topics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a name for your NPO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a slogan for your NPO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Draft a mission statement for your NPO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a Gmail account for your NPO with shared password (for creating social media accounts)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a website account for your NPO with shared password (I recommend WIX)</a:t>
            </a:r>
          </a:p>
          <a:p>
            <a:pPr marL="0" indent="0" algn="ctr">
              <a:buNone/>
            </a:pPr>
            <a:br>
              <a:rPr lang="en-US" dirty="0"/>
            </a:br>
            <a:endParaRPr lang="en-US" b="1" u="sng" dirty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b="1" u="sng" dirty="0">
                <a:solidFill>
                  <a:srgbClr val="FFFF00"/>
                </a:solidFill>
              </a:rPr>
              <a:t>SHOULD BE STARTED 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Logo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the Home Page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the About Us Page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the Support Us Page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the Contact Us Page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Create Social Media Page (and post all of the group’s advertisements)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4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2543</TotalTime>
  <Words>651</Words>
  <Application>Microsoft Macintosh PowerPoint</Application>
  <PresentationFormat>On-screen Show (4:3)</PresentationFormat>
  <Paragraphs>77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PAPER #3: Point of View </vt:lpstr>
      <vt:lpstr> PAPER #3: Research </vt:lpstr>
      <vt:lpstr>INTRODUCTORY PARAGRAPH:  THE PROBLEM ESSAY </vt:lpstr>
      <vt:lpstr>INTRODUCTORY PARAGRAPH:  THE SOLUTION ESSAY</vt:lpstr>
      <vt:lpstr>REFERENCING VISUAL EVIDENCE</vt:lpstr>
      <vt:lpstr>REFERENCING PERSONAL INTERVIEWS</vt:lpstr>
      <vt:lpstr>REFERENCING SURVEYS </vt:lpstr>
      <vt:lpstr>TIME MANAGEMENT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TODAY’S AGENDA</dc:title>
  <dc:creator>Mr. Beau Ewan</dc:creator>
  <cp:lastModifiedBy>Professor Ewan</cp:lastModifiedBy>
  <cp:revision>258</cp:revision>
  <dcterms:created xsi:type="dcterms:W3CDTF">2014-11-18T20:12:02Z</dcterms:created>
  <dcterms:modified xsi:type="dcterms:W3CDTF">2019-11-13T22:59:03Z</dcterms:modified>
</cp:coreProperties>
</file>