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4" r:id="rId2"/>
    <p:sldId id="301" r:id="rId3"/>
    <p:sldId id="288" r:id="rId4"/>
    <p:sldId id="287" r:id="rId5"/>
    <p:sldId id="295" r:id="rId6"/>
    <p:sldId id="282" r:id="rId7"/>
    <p:sldId id="280" r:id="rId8"/>
    <p:sldId id="281" r:id="rId9"/>
    <p:sldId id="306" r:id="rId10"/>
    <p:sldId id="307" r:id="rId11"/>
    <p:sldId id="305" r:id="rId12"/>
    <p:sldId id="30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-16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419E4-8ED4-114E-9EC4-B50D2ED6928E}" type="datetimeFigureOut">
              <a:rPr lang="en-US" smtClean="0"/>
              <a:pPr/>
              <a:t>6/25/19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623EE-83C1-434C-B936-94430EC7C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TRANSITIONAL DEVICES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Nonetheless,</a:t>
            </a:r>
          </a:p>
          <a:p>
            <a:r>
              <a:rPr lang="en-US" dirty="0"/>
              <a:t>However,</a:t>
            </a:r>
          </a:p>
          <a:p>
            <a:r>
              <a:rPr lang="en-US" dirty="0"/>
              <a:t>Therefore,</a:t>
            </a:r>
          </a:p>
          <a:p>
            <a:r>
              <a:rPr lang="en-US" dirty="0"/>
              <a:t>For example,</a:t>
            </a:r>
          </a:p>
          <a:p>
            <a:r>
              <a:rPr lang="en-US" dirty="0"/>
              <a:t>Additionally,</a:t>
            </a:r>
          </a:p>
          <a:p>
            <a:r>
              <a:rPr lang="en-US" dirty="0"/>
              <a:t>Consequently, </a:t>
            </a:r>
          </a:p>
          <a:p>
            <a:r>
              <a:rPr lang="en-US" dirty="0"/>
              <a:t>In other words, </a:t>
            </a:r>
          </a:p>
          <a:p>
            <a:r>
              <a:rPr lang="en-US" dirty="0"/>
              <a:t>To this end, </a:t>
            </a:r>
          </a:p>
        </p:txBody>
      </p:sp>
    </p:spTree>
    <p:extLst>
      <p:ext uri="{BB962C8B-B14F-4D97-AF65-F5344CB8AC3E}">
        <p14:creationId xmlns:p14="http://schemas.microsoft.com/office/powerpoint/2010/main" val="1311955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WORK CITED CITATION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(or bibliography citation)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4" name="Content Placeholder 3" descr="Screen Shot 2019-06-25 at 5.11.59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5520" b="-125520"/>
          <a:stretch>
            <a:fillRect/>
          </a:stretch>
        </p:blipFill>
        <p:spPr>
          <a:xfrm>
            <a:off x="457200" y="817902"/>
            <a:ext cx="8229600" cy="4563032"/>
          </a:xfrm>
        </p:spPr>
      </p:pic>
    </p:spTree>
    <p:extLst>
      <p:ext uri="{BB962C8B-B14F-4D97-AF65-F5344CB8AC3E}">
        <p14:creationId xmlns:p14="http://schemas.microsoft.com/office/powerpoint/2010/main" val="762105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EXERCISE: CONSTRUCTING THE PERFECT PARAGRAPH 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Step #1: </a:t>
            </a:r>
            <a:r>
              <a:rPr lang="en-US" dirty="0"/>
              <a:t>Get into the groups you worked in on Friday.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Step #2: </a:t>
            </a:r>
            <a:r>
              <a:rPr lang="en-US" dirty="0"/>
              <a:t>Pick one of the topic sentences that you’ve constructed on Friday. 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Step #3: </a:t>
            </a:r>
            <a:r>
              <a:rPr lang="en-US" dirty="0"/>
              <a:t>Use the internet to find a sentence from an article that supports the argument you’re making in that topic sentence. 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Step #4: </a:t>
            </a:r>
            <a:r>
              <a:rPr lang="en-US" dirty="0"/>
              <a:t>Use Harvard’s “cite this for me” to create a parenthetical citation and a works cited citation for your quote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Step #5: </a:t>
            </a:r>
            <a:r>
              <a:rPr lang="en-US" dirty="0"/>
              <a:t>Now that you have a topic sentence and evidence, use the perfect paragraph model that we discussed in class yesterday to construct a perfect paragraph.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TIPS</a:t>
            </a:r>
            <a:r>
              <a:rPr lang="en-US" dirty="0"/>
              <a:t>: Use the “perfect paragraph model” and be sure to have at least one sentence level transition in your </a:t>
            </a:r>
            <a:r>
              <a:rPr lang="en-US" dirty="0" smtClean="0"/>
              <a:t>paragraph.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745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SOLID EVIDENCE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Time Magazine</a:t>
            </a:r>
          </a:p>
          <a:p>
            <a:r>
              <a:rPr lang="en-US" i="1" dirty="0"/>
              <a:t>The New York Times</a:t>
            </a:r>
          </a:p>
          <a:p>
            <a:r>
              <a:rPr lang="en-US" i="1" dirty="0"/>
              <a:t>The Washington Post</a:t>
            </a:r>
          </a:p>
          <a:p>
            <a:r>
              <a:rPr lang="en-US" i="1" dirty="0"/>
              <a:t>Honolulu Civil Beat</a:t>
            </a:r>
          </a:p>
          <a:p>
            <a:r>
              <a:rPr lang="en-US" i="1" dirty="0"/>
              <a:t>The New Yorker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08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US" b="1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FF00"/>
                </a:solidFill>
              </a:rPr>
              <a:t>USING EVIDENCE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759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FF00"/>
                </a:solidFill>
              </a:rPr>
              <a:t>QUOTATIONS REMINDERS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Approximately </a:t>
            </a:r>
            <a:r>
              <a:rPr lang="en-US" dirty="0"/>
              <a:t>5</a:t>
            </a:r>
            <a:r>
              <a:rPr lang="en-US" dirty="0" smtClean="0"/>
              <a:t> quotations in a 750 words paper</a:t>
            </a:r>
          </a:p>
          <a:p>
            <a:r>
              <a:rPr lang="en-US" dirty="0" smtClean="0"/>
              <a:t>Quotations should NEVER run more than four lines of text</a:t>
            </a:r>
          </a:p>
          <a:p>
            <a:r>
              <a:rPr lang="en-US" dirty="0" smtClean="0"/>
              <a:t>NEVER use a drop quote. Quotes must always be introduced or embedded into your own sentence </a:t>
            </a:r>
          </a:p>
          <a:p>
            <a:r>
              <a:rPr lang="en-US" dirty="0" smtClean="0"/>
              <a:t>Quotes should often be introduced by lending authority to the source (explaining their credentials).</a:t>
            </a:r>
          </a:p>
          <a:p>
            <a:r>
              <a:rPr lang="en-US" dirty="0" smtClean="0"/>
              <a:t>Quotes should  have a parenthetical citation at the end.</a:t>
            </a:r>
          </a:p>
          <a:p>
            <a:r>
              <a:rPr lang="en-US" dirty="0" smtClean="0"/>
              <a:t>NEVER begin nor end a body paragraph with a quote. Also, do not quote in the second sentence of a paragraph. Instead, quote in the forth or fifth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994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LEARN TO SPLIT THE QUOTATION IN THE MIDDLE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Michelle </a:t>
            </a:r>
            <a:r>
              <a:rPr lang="en-US" dirty="0" err="1"/>
              <a:t>Saffla</a:t>
            </a:r>
            <a:r>
              <a:rPr lang="en-US" dirty="0"/>
              <a:t>, a former administrator at the Environmental Protection Agency, explains: “The problem with multinational corporation’s practice of outsourcing is that they often exploit foreign workers while delivering a blowing crush to American jobs” (189).</a:t>
            </a:r>
          </a:p>
          <a:p>
            <a:endParaRPr lang="en-US" dirty="0"/>
          </a:p>
          <a:p>
            <a:r>
              <a:rPr lang="en-US" dirty="0"/>
              <a:t>“The problem with </a:t>
            </a:r>
            <a:r>
              <a:rPr lang="en-US" dirty="0" smtClean="0"/>
              <a:t>multinational </a:t>
            </a:r>
            <a:r>
              <a:rPr lang="en-US" dirty="0"/>
              <a:t>corporation’s practice of outsourcing,” explains Michelle </a:t>
            </a:r>
            <a:r>
              <a:rPr lang="en-US" dirty="0" err="1"/>
              <a:t>Saffa</a:t>
            </a:r>
            <a:r>
              <a:rPr lang="en-US" dirty="0"/>
              <a:t>, a former administrator at the Environmental Protection Agency, “is that they often exploit foreign workers while delivering a blowing crush to American jobs” (189).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822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LEARN TO SPLIT THE QUOTATION IN THE MIDDLE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Michelle </a:t>
            </a:r>
            <a:r>
              <a:rPr lang="en-US" dirty="0" err="1"/>
              <a:t>Saffla</a:t>
            </a:r>
            <a:r>
              <a:rPr lang="en-US" dirty="0"/>
              <a:t>, a former administrator at the Environmental Protection Agency, explains: “The problem with </a:t>
            </a:r>
            <a:r>
              <a:rPr lang="en-US" dirty="0" smtClean="0"/>
              <a:t>multinational </a:t>
            </a:r>
            <a:r>
              <a:rPr lang="en-US" dirty="0"/>
              <a:t>corporation’s practice of outsourcing is that they often exploit foreign workers while delivering a blowing crush to American jobs” (189)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“The problem </a:t>
            </a:r>
            <a:r>
              <a:rPr lang="en-US"/>
              <a:t>with </a:t>
            </a:r>
            <a:r>
              <a:rPr lang="en-US" smtClean="0"/>
              <a:t>multinational </a:t>
            </a:r>
            <a:r>
              <a:rPr lang="en-US" dirty="0"/>
              <a:t>corporation’s practice of outsourcing,” explains Michelle </a:t>
            </a:r>
            <a:r>
              <a:rPr lang="en-US" dirty="0" err="1"/>
              <a:t>Saffa</a:t>
            </a:r>
            <a:r>
              <a:rPr lang="en-US" dirty="0"/>
              <a:t>, a former administrator at the Environmental Protection Agency, “is that they often exploit foreign workers while delivering a blowing crush to American jobs” (189).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379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579438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LEARN TO TRANSITION YOUR PARAGRAPHS</a:t>
            </a:r>
            <a:endParaRPr lang="en-US" sz="3200" b="1" u="sng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229600" cy="2299354"/>
          </a:xfrm>
          <a:solidFill>
            <a:schemeClr val="tx1"/>
          </a:solidFill>
        </p:spPr>
        <p:txBody>
          <a:bodyPr/>
          <a:lstStyle/>
          <a:p>
            <a:pPr>
              <a:buFont typeface="Wingdings" charset="2"/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2800" dirty="0" smtClean="0">
                <a:solidFill>
                  <a:schemeClr val="bg1"/>
                </a:solidFill>
              </a:rPr>
              <a:t>When </a:t>
            </a:r>
            <a:r>
              <a:rPr lang="en-US" sz="2800" dirty="0">
                <a:solidFill>
                  <a:schemeClr val="bg1"/>
                </a:solidFill>
              </a:rPr>
              <a:t>writing a paragraph or a larger piece of writing</a:t>
            </a:r>
            <a:r>
              <a:rPr lang="en-US" sz="2800" dirty="0" smtClean="0">
                <a:solidFill>
                  <a:schemeClr val="bg1"/>
                </a:solidFill>
              </a:rPr>
              <a:t>, you </a:t>
            </a:r>
            <a:r>
              <a:rPr lang="en-US" sz="2800" dirty="0">
                <a:solidFill>
                  <a:schemeClr val="bg1"/>
                </a:solidFill>
              </a:rPr>
              <a:t>can</a:t>
            </a:r>
            <a:r>
              <a:rPr lang="en-US" sz="2800" dirty="0" smtClean="0">
                <a:solidFill>
                  <a:schemeClr val="bg1"/>
                </a:solidFill>
              </a:rPr>
              <a:t> covertly transition your thoughts </a:t>
            </a:r>
            <a:r>
              <a:rPr lang="en-US" sz="2800" dirty="0">
                <a:solidFill>
                  <a:schemeClr val="bg1"/>
                </a:solidFill>
              </a:rPr>
              <a:t>to show the reader the logical relationship between one group of sentences and another group of sentences.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04800" y="3733800"/>
            <a:ext cx="8232775" cy="1524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None/>
            </a:pPr>
            <a:r>
              <a:rPr lang="en-US" sz="2800" dirty="0">
                <a:solidFill>
                  <a:schemeClr val="folHlink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This is useful when you want to</a:t>
            </a:r>
            <a:r>
              <a:rPr lang="en-US" sz="2800" dirty="0" smtClean="0">
                <a:solidFill>
                  <a:schemeClr val="bg1"/>
                </a:solidFill>
              </a:rPr>
              <a:t> let the </a:t>
            </a:r>
            <a:r>
              <a:rPr lang="en-US" sz="2800" dirty="0">
                <a:solidFill>
                  <a:schemeClr val="bg1"/>
                </a:solidFill>
              </a:rPr>
              <a:t>reader know that you are changing from one idea to another idea.</a:t>
            </a:r>
          </a:p>
        </p:txBody>
      </p:sp>
    </p:spTree>
    <p:extLst>
      <p:ext uri="{BB962C8B-B14F-4D97-AF65-F5344CB8AC3E}">
        <p14:creationId xmlns:p14="http://schemas.microsoft.com/office/powerpoint/2010/main" val="3367226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 advAuto="0"/>
      <p:bldP spid="9222" grpId="0" build="p" autoUpdateAnimBg="0" advAuto="5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ga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23675"/>
            <a:ext cx="9144000" cy="36865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TRANSITIONS: PARAGRAPH LEVEL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255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hov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88" y="1239164"/>
            <a:ext cx="9144000" cy="3485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TRANSITIONS</a:t>
            </a:r>
            <a:r>
              <a:rPr lang="en-US" b="1" dirty="0">
                <a:solidFill>
                  <a:srgbClr val="FFFF00"/>
                </a:solidFill>
              </a:rPr>
              <a:t>: PARAGRAPH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882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PARENTHETICAL CITATION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rgbClr val="FFFF00"/>
                </a:solidFill>
              </a:rPr>
              <a:t>(or in text citation)</a:t>
            </a:r>
            <a:br>
              <a:rPr lang="en-US" b="1" dirty="0">
                <a:solidFill>
                  <a:srgbClr val="FFFF00"/>
                </a:solidFill>
              </a:rPr>
            </a:b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David </a:t>
            </a:r>
            <a:r>
              <a:rPr lang="en-US" dirty="0"/>
              <a:t>Jones, an associate professor at the Massachusetts Institute of Technology, remarks, “I just gave my class a midterm … everyone should have gotten 100 percent on this exam. And the mean score was probably about a 75 percent … I think they're trying in a way that's not as effective as it could be because they're distracted by everything else” </a:t>
            </a:r>
            <a:r>
              <a:rPr lang="en-US" b="1" dirty="0">
                <a:solidFill>
                  <a:srgbClr val="FFFF00"/>
                </a:solidFill>
              </a:rPr>
              <a:t>(</a:t>
            </a:r>
            <a:r>
              <a:rPr lang="en-US" b="1" dirty="0" err="1">
                <a:solidFill>
                  <a:srgbClr val="FFFF00"/>
                </a:solidFill>
              </a:rPr>
              <a:t>Dretzin</a:t>
            </a:r>
            <a:r>
              <a:rPr lang="en-US" b="1" dirty="0">
                <a:solidFill>
                  <a:srgbClr val="FFFF00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521274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621</Words>
  <Application>Microsoft Macintosh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TRANSITIONAL DEVICES</vt:lpstr>
      <vt:lpstr>PowerPoint Presentation</vt:lpstr>
      <vt:lpstr>QUOTATIONS REMINDERS</vt:lpstr>
      <vt:lpstr>LEARN TO SPLIT THE QUOTATION IN THE MIDDLE</vt:lpstr>
      <vt:lpstr>LEARN TO SPLIT THE QUOTATION IN THE MIDDLE</vt:lpstr>
      <vt:lpstr>LEARN TO TRANSITION YOUR PARAGRAPHS</vt:lpstr>
      <vt:lpstr>TRANSITIONS: PARAGRAPH LEVEL</vt:lpstr>
      <vt:lpstr>TRANSITIONS: PARAGRAPH LEVEL</vt:lpstr>
      <vt:lpstr>PARENTHETICAL CITATION  (or in text citation) </vt:lpstr>
      <vt:lpstr>WORK CITED CITATION (or bibliography citation)</vt:lpstr>
      <vt:lpstr>EXERCISE: CONSTRUCTING THE PERFECT PARAGRAPH </vt:lpstr>
      <vt:lpstr>SOLID EVIDENCE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UPDATE IMPORTANT DATES</dc:title>
  <dc:creator>Mr. Beau Ewan</dc:creator>
  <cp:lastModifiedBy>Beau</cp:lastModifiedBy>
  <cp:revision>70</cp:revision>
  <dcterms:created xsi:type="dcterms:W3CDTF">2014-10-10T00:31:36Z</dcterms:created>
  <dcterms:modified xsi:type="dcterms:W3CDTF">2019-06-26T03:39:53Z</dcterms:modified>
</cp:coreProperties>
</file>